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5143500" cx="9144000"/>
  <p:notesSz cx="6858000" cy="9144000"/>
  <p:embeddedFontLst>
    <p:embeddedFont>
      <p:font typeface="Roboto"/>
      <p:regular r:id="rId68"/>
      <p:bold r:id="rId69"/>
      <p:italic r:id="rId70"/>
      <p:boldItalic r:id="rId71"/>
    </p:embeddedFont>
    <p:embeddedFont>
      <p:font typeface="Merriweather"/>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B7A9A5-69F8-4B56-AFB9-B8BF6E8A0B59}">
  <a:tblStyle styleId="{72B7A9A5-69F8-4B56-AFB9-B8BF6E8A0B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3.xml"/><Relationship Id="rId75" Type="http://schemas.openxmlformats.org/officeDocument/2006/relationships/font" Target="fonts/Merriweather-boldItalic.fntdata"/><Relationship Id="rId30" Type="http://schemas.openxmlformats.org/officeDocument/2006/relationships/slide" Target="slides/slide22.xml"/><Relationship Id="rId74" Type="http://schemas.openxmlformats.org/officeDocument/2006/relationships/font" Target="fonts/Merriweather-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a20cbb5b8_1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3a20cbb5b8_18_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a20cbb5b8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3a20cbb5b8_18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a20cbb5b8_1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3a20cbb5b8_18_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a20cbb5b8_1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3a20cbb5b8_18_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a20cbb5b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a20cbb5b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a20cbb5b8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3a20cbb5b8_18_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a20cbb5b8_1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3a20cbb5b8_18_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b019b956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b019b956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b019b95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b019b95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b019b95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b019b95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b0bc155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b0bc155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b019b95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b019b95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06522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b06522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b065226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b065226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b065226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b065226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a20cbb5b8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a20cbb5b8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a20cbb5b8_8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3a20cbb5b8_8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a20cbb5b8_8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3a20cbb5b8_8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a20cbb5b8_8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3a20cbb5b8_8_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a20cbb5b8_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3a20cbb5b8_8_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a20cbb5b8_8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3a20cbb5b8_8_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b0571c3f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b0571c3f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b065226c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b065226c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a20cbb5b8_8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3a20cbb5b8_8_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a20cbb5b8_8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3a20cbb5b8_8_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a20cbb5b8_8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3a20cbb5b8_8_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a20cbb5b8_1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3a20cbb5b8_13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a20cbb5b8_1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13a20cbb5b8_13_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a20cbb5b8_1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3a20cbb5b8_13_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a20cbb5b8_1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3a20cbb5b8_13_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a20cbb5b8_1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13a20cbb5b8_13_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a20cbb5b8_1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13a20cbb5b8_13_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a8f91e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a8f91e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a20cbb5b8_1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3a20cbb5b8_13_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a20cbb5b8_2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a20cbb5b8_2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a20cbb5b8_2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a20cbb5b8_2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a20cbb5b8_2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a20cbb5b8_2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a20cbb5b8_2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a20cbb5b8_2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a20cbb5b8_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3a20cbb5b8_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b019b956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b019b956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3a20cbb5b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3a20cbb5b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038d3b9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038d3b9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a20cbb5b8_2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a20cbb5b8_2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a81500a8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a81500a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038d3b9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038d3b9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a20cbb5b8_2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3a20cbb5b8_2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3a20cbb5b8_2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3a20cbb5b8_2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3a20cbb5b8_2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3a20cbb5b8_2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a20cbb5b8_2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3a20cbb5b8_2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3a20cbb5b8_2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3a20cbb5b8_2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3a20cbb5b8_2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3a20cbb5b8_2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a20cbb5b8_2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3a20cbb5b8_2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3a20cbb5b8_2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3a20cbb5b8_2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a20cbb5b8_2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3a20cbb5b8_2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a81500a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a81500a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a81500a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a81500a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a81500a8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a81500a8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a20cbb5b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a20cbb5b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64" name="Shape 64"/>
        <p:cNvGrpSpPr/>
        <p:nvPr/>
      </p:nvGrpSpPr>
      <p:grpSpPr>
        <a:xfrm>
          <a:off x="0" y="0"/>
          <a:ext cx="0" cy="0"/>
          <a:chOff x="0" y="0"/>
          <a:chExt cx="0" cy="0"/>
        </a:xfrm>
      </p:grpSpPr>
      <p:sp>
        <p:nvSpPr>
          <p:cNvPr id="65" name="Google Shape;6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6" name="Google Shape;66;p14"/>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7" name="Google Shape;67;p14"/>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5"/>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72" name="Google Shape;72;p15"/>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73" name="Google Shape;73;p1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4" name="Google Shape;74;p1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5" name="Google Shape;7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76" name="Shape 76"/>
        <p:cNvGrpSpPr/>
        <p:nvPr/>
      </p:nvGrpSpPr>
      <p:grpSpPr>
        <a:xfrm>
          <a:off x="0" y="0"/>
          <a:ext cx="0" cy="0"/>
          <a:chOff x="0" y="0"/>
          <a:chExt cx="0" cy="0"/>
        </a:xfrm>
      </p:grpSpPr>
      <p:sp>
        <p:nvSpPr>
          <p:cNvPr id="77" name="Google Shape;77;p16"/>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78" name="Google Shape;78;p16"/>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79" name="Google Shape;79;p16"/>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80" name="Google Shape;8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4" name="Google Shape;84;p1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5" name="Google Shape;85;p17"/>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6" name="Google Shape;8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0" name="Google Shape;9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4" name="Google Shape;94;p19"/>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95" name="Google Shape;9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8" name="Google Shape;9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1"/>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2" name="Google Shape;102;p21"/>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103" name="Google Shape;103;p21"/>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4" name="Google Shape;10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2"/>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08" name="Google Shape;10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9" name="Shape 109"/>
        <p:cNvGrpSpPr/>
        <p:nvPr/>
      </p:nvGrpSpPr>
      <p:grpSpPr>
        <a:xfrm>
          <a:off x="0" y="0"/>
          <a:ext cx="0" cy="0"/>
          <a:chOff x="0" y="0"/>
          <a:chExt cx="0" cy="0"/>
        </a:xfrm>
      </p:grpSpPr>
      <p:sp>
        <p:nvSpPr>
          <p:cNvPr id="110" name="Google Shape;110;p23"/>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111" name="Google Shape;111;p23"/>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112" name="Google Shape;11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9" name="Shape 119"/>
        <p:cNvGrpSpPr/>
        <p:nvPr/>
      </p:nvGrpSpPr>
      <p:grpSpPr>
        <a:xfrm>
          <a:off x="0" y="0"/>
          <a:ext cx="0" cy="0"/>
          <a:chOff x="0" y="0"/>
          <a:chExt cx="0" cy="0"/>
        </a:xfrm>
      </p:grpSpPr>
      <p:sp>
        <p:nvSpPr>
          <p:cNvPr id="120" name="Google Shape;120;p26"/>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21" name="Google Shape;121;p26"/>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2" name="Google Shape;122;p26"/>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23" name="Google Shape;12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27"/>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7"/>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27" name="Google Shape;127;p27"/>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28" name="Google Shape;128;p2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9" name="Google Shape;129;p2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0" name="Google Shape;13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31" name="Shape 131"/>
        <p:cNvGrpSpPr/>
        <p:nvPr/>
      </p:nvGrpSpPr>
      <p:grpSpPr>
        <a:xfrm>
          <a:off x="0" y="0"/>
          <a:ext cx="0" cy="0"/>
          <a:chOff x="0" y="0"/>
          <a:chExt cx="0" cy="0"/>
        </a:xfrm>
      </p:grpSpPr>
      <p:sp>
        <p:nvSpPr>
          <p:cNvPr id="132" name="Google Shape;132;p28"/>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33" name="Google Shape;133;p28"/>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34" name="Google Shape;134;p28"/>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35" name="Google Shape;13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9"/>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9" name="Google Shape;139;p29"/>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0" name="Google Shape;140;p29"/>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1" name="Google Shape;14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30"/>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3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1"/>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9" name="Google Shape;149;p31"/>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150" name="Google Shape;15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51" name="Shape 151"/>
        <p:cNvGrpSpPr/>
        <p:nvPr/>
      </p:nvGrpSpPr>
      <p:grpSpPr>
        <a:xfrm>
          <a:off x="0" y="0"/>
          <a:ext cx="0" cy="0"/>
          <a:chOff x="0" y="0"/>
          <a:chExt cx="0" cy="0"/>
        </a:xfrm>
      </p:grpSpPr>
      <p:sp>
        <p:nvSpPr>
          <p:cNvPr id="152" name="Google Shape;152;p32"/>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53" name="Google Shape;15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33"/>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3"/>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7" name="Google Shape;157;p33"/>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158" name="Google Shape;158;p33"/>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9" name="Google Shape;15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p34"/>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4"/>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63" name="Google Shape;16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64" name="Shape 164"/>
        <p:cNvGrpSpPr/>
        <p:nvPr/>
      </p:nvGrpSpPr>
      <p:grpSpPr>
        <a:xfrm>
          <a:off x="0" y="0"/>
          <a:ext cx="0" cy="0"/>
          <a:chOff x="0" y="0"/>
          <a:chExt cx="0" cy="0"/>
        </a:xfrm>
      </p:grpSpPr>
      <p:sp>
        <p:nvSpPr>
          <p:cNvPr id="165" name="Google Shape;165;p35"/>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166" name="Google Shape;166;p35"/>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167" name="Google Shape;16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62" name="Google Shape;6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63" name="Google Shape;6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117" name="Google Shape;11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18" name="Google Shape;11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30.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5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87.png"/><Relationship Id="rId5"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79.png"/><Relationship Id="rId4" Type="http://schemas.openxmlformats.org/officeDocument/2006/relationships/image" Target="../media/image90.png"/><Relationship Id="rId5"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2.png"/><Relationship Id="rId7" Type="http://schemas.openxmlformats.org/officeDocument/2006/relationships/image" Target="../media/image70.png"/><Relationship Id="rId8"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1.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3.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80.png"/><Relationship Id="rId5"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9.png"/><Relationship Id="rId4" Type="http://schemas.openxmlformats.org/officeDocument/2006/relationships/image" Target="../media/image92.png"/><Relationship Id="rId5" Type="http://schemas.openxmlformats.org/officeDocument/2006/relationships/image" Target="../media/image104.png"/><Relationship Id="rId6" Type="http://schemas.openxmlformats.org/officeDocument/2006/relationships/image" Target="../media/image96.png"/><Relationship Id="rId7"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3.png"/><Relationship Id="rId4" Type="http://schemas.openxmlformats.org/officeDocument/2006/relationships/image" Target="../media/image106.png"/><Relationship Id="rId5"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7.png"/><Relationship Id="rId4" Type="http://schemas.openxmlformats.org/officeDocument/2006/relationships/image" Target="../media/image94.png"/><Relationship Id="rId5" Type="http://schemas.openxmlformats.org/officeDocument/2006/relationships/image" Target="../media/image10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7.png"/><Relationship Id="rId4" Type="http://schemas.openxmlformats.org/officeDocument/2006/relationships/image" Target="../media/image109.png"/><Relationship Id="rId5" Type="http://schemas.openxmlformats.org/officeDocument/2006/relationships/image" Target="../media/image10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5.png"/><Relationship Id="rId4"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8.png"/><Relationship Id="rId6"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6.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0.png"/><Relationship Id="rId4" Type="http://schemas.openxmlformats.org/officeDocument/2006/relationships/image" Target="../media/image108.png"/><Relationship Id="rId5" Type="http://schemas.openxmlformats.org/officeDocument/2006/relationships/image" Target="../media/image106.png"/><Relationship Id="rId6" Type="http://schemas.openxmlformats.org/officeDocument/2006/relationships/image" Target="../media/image97.png"/><Relationship Id="rId7"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7"/>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GB"/>
              <a:t>                   Team NVR</a:t>
            </a:r>
            <a:br>
              <a:rPr lang="en-GB"/>
            </a:br>
            <a:r>
              <a:rPr lang="en-GB" sz="3588"/>
              <a:t>Stock Analysis and Trading Model</a:t>
            </a:r>
            <a:endParaRPr sz="3588"/>
          </a:p>
        </p:txBody>
      </p:sp>
      <p:sp>
        <p:nvSpPr>
          <p:cNvPr id="175" name="Google Shape;175;p37"/>
          <p:cNvSpPr txBox="1"/>
          <p:nvPr>
            <p:ph idx="1" type="subTitle"/>
          </p:nvPr>
        </p:nvSpPr>
        <p:spPr>
          <a:xfrm>
            <a:off x="-125325" y="1697550"/>
            <a:ext cx="5105700" cy="17484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en-GB"/>
              <a:t>Khajan Joshi</a:t>
            </a:r>
            <a:br>
              <a:rPr lang="en-GB"/>
            </a:br>
            <a:r>
              <a:rPr lang="en-GB"/>
              <a:t>Kshitija Suryavanshi</a:t>
            </a:r>
            <a:endParaRPr/>
          </a:p>
          <a:p>
            <a:pPr indent="0" lvl="0" marL="1371600" rtl="0" algn="l">
              <a:spcBef>
                <a:spcPts val="0"/>
              </a:spcBef>
              <a:spcAft>
                <a:spcPts val="0"/>
              </a:spcAft>
              <a:buNone/>
            </a:pPr>
            <a:r>
              <a:rPr lang="en-GB"/>
              <a:t>Saad Ghojaria</a:t>
            </a:r>
            <a:endParaRPr/>
          </a:p>
          <a:p>
            <a:pPr indent="0" lvl="0" marL="1371600" rtl="0" algn="l">
              <a:spcBef>
                <a:spcPts val="0"/>
              </a:spcBef>
              <a:spcAft>
                <a:spcPts val="0"/>
              </a:spcAft>
              <a:buNone/>
            </a:pPr>
            <a:r>
              <a:rPr lang="en-GB"/>
              <a:t>Sushmita Maity</a:t>
            </a:r>
            <a:endParaRPr/>
          </a:p>
          <a:p>
            <a:pPr indent="0" lvl="0" marL="1371600" rtl="0" algn="l">
              <a:spcBef>
                <a:spcPts val="0"/>
              </a:spcBef>
              <a:spcAft>
                <a:spcPts val="0"/>
              </a:spcAft>
              <a:buNone/>
            </a:pPr>
            <a:r>
              <a:rPr lang="en-GB"/>
              <a:t>Kunwar Rajesh Chopra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a:t>CAPM Model</a:t>
            </a:r>
            <a:endParaRPr/>
          </a:p>
        </p:txBody>
      </p:sp>
      <p:sp>
        <p:nvSpPr>
          <p:cNvPr id="239" name="Google Shape;239;p4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240" name="Google Shape;240;p46"/>
          <p:cNvPicPr preferRelativeResize="0"/>
          <p:nvPr/>
        </p:nvPicPr>
        <p:blipFill rotWithShape="1">
          <a:blip r:embed="rId3">
            <a:alphaModFix/>
          </a:blip>
          <a:srcRect b="0" l="0" r="0" t="0"/>
          <a:stretch/>
        </p:blipFill>
        <p:spPr>
          <a:xfrm>
            <a:off x="4319270" y="937260"/>
            <a:ext cx="4948555" cy="2899410"/>
          </a:xfrm>
          <a:prstGeom prst="rect">
            <a:avLst/>
          </a:prstGeom>
          <a:noFill/>
          <a:ln cap="flat" cmpd="sng" w="9525">
            <a:solidFill>
              <a:schemeClr val="dk1"/>
            </a:solidFill>
            <a:prstDash val="solid"/>
            <a:round/>
            <a:headEnd len="sm" w="sm" type="none"/>
            <a:tailEnd len="sm" w="sm" type="none"/>
          </a:ln>
        </p:spPr>
      </p:pic>
      <p:pic>
        <p:nvPicPr>
          <p:cNvPr id="241" name="Google Shape;241;p46"/>
          <p:cNvPicPr preferRelativeResize="0"/>
          <p:nvPr/>
        </p:nvPicPr>
        <p:blipFill rotWithShape="1">
          <a:blip r:embed="rId4">
            <a:alphaModFix/>
          </a:blip>
          <a:srcRect b="0" l="0" r="0" t="0"/>
          <a:stretch/>
        </p:blipFill>
        <p:spPr>
          <a:xfrm>
            <a:off x="4361815" y="3949065"/>
            <a:ext cx="3495675" cy="762000"/>
          </a:xfrm>
          <a:prstGeom prst="rect">
            <a:avLst/>
          </a:prstGeom>
          <a:noFill/>
          <a:ln>
            <a:noFill/>
          </a:ln>
        </p:spPr>
      </p:pic>
      <p:pic>
        <p:nvPicPr>
          <p:cNvPr id="242" name="Google Shape;242;p46"/>
          <p:cNvPicPr preferRelativeResize="0"/>
          <p:nvPr/>
        </p:nvPicPr>
        <p:blipFill rotWithShape="1">
          <a:blip r:embed="rId5">
            <a:alphaModFix/>
          </a:blip>
          <a:srcRect b="0" l="0" r="0" t="0"/>
          <a:stretch/>
        </p:blipFill>
        <p:spPr>
          <a:xfrm>
            <a:off x="60325" y="2712085"/>
            <a:ext cx="3783965" cy="2273300"/>
          </a:xfrm>
          <a:prstGeom prst="rect">
            <a:avLst/>
          </a:prstGeom>
          <a:noFill/>
          <a:ln>
            <a:noFill/>
          </a:ln>
        </p:spPr>
      </p:pic>
      <p:sp>
        <p:nvSpPr>
          <p:cNvPr id="243" name="Google Shape;243;p46"/>
          <p:cNvSpPr txBox="1"/>
          <p:nvPr/>
        </p:nvSpPr>
        <p:spPr>
          <a:xfrm>
            <a:off x="477520" y="1316355"/>
            <a:ext cx="32589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Used For</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lang="en-GB">
                <a:solidFill>
                  <a:schemeClr val="lt1"/>
                </a:solidFill>
              </a:rPr>
              <a:t>1.</a:t>
            </a:r>
            <a:r>
              <a:rPr b="0" i="0" lang="en-GB" sz="1400" u="none" cap="none" strike="noStrike">
                <a:solidFill>
                  <a:schemeClr val="lt1"/>
                </a:solidFill>
                <a:latin typeface="Arial"/>
                <a:ea typeface="Arial"/>
                <a:cs typeface="Arial"/>
                <a:sym typeface="Arial"/>
              </a:rPr>
              <a:t>Pricing risky securities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lang="en-GB">
                <a:solidFill>
                  <a:schemeClr val="lt1"/>
                </a:solidFill>
              </a:rPr>
              <a:t>2.</a:t>
            </a:r>
            <a:r>
              <a:rPr b="0" i="0" lang="en-GB" sz="1400" u="none" cap="none" strike="noStrike">
                <a:solidFill>
                  <a:schemeClr val="lt1"/>
                </a:solidFill>
                <a:latin typeface="Arial"/>
                <a:ea typeface="Arial"/>
                <a:cs typeface="Arial"/>
                <a:sym typeface="Arial"/>
              </a:rPr>
              <a:t>Get expected returns for assets given the risk and cost of capital.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7"/>
          <p:cNvSpPr txBox="1"/>
          <p:nvPr>
            <p:ph type="title"/>
          </p:nvPr>
        </p:nvSpPr>
        <p:spPr>
          <a:xfrm>
            <a:off x="635" y="501015"/>
            <a:ext cx="4017645" cy="2508885"/>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3 Factor Fama French</a:t>
            </a:r>
            <a:endParaRPr sz="1800"/>
          </a:p>
        </p:txBody>
      </p:sp>
      <p:sp>
        <p:nvSpPr>
          <p:cNvPr id="249" name="Google Shape;249;p47"/>
          <p:cNvSpPr txBox="1"/>
          <p:nvPr/>
        </p:nvSpPr>
        <p:spPr>
          <a:xfrm>
            <a:off x="187960" y="1340485"/>
            <a:ext cx="3509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Factors used are:</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GB" sz="1400" u="none" cap="none" strike="noStrike">
                <a:solidFill>
                  <a:schemeClr val="lt1"/>
                </a:solidFill>
                <a:latin typeface="Arial"/>
                <a:ea typeface="Arial"/>
                <a:cs typeface="Arial"/>
                <a:sym typeface="Arial"/>
              </a:rPr>
              <a:t>Small minus big (SMB)</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GB" sz="1400" u="none" cap="none" strike="noStrike">
                <a:solidFill>
                  <a:schemeClr val="lt1"/>
                </a:solidFill>
                <a:latin typeface="Arial"/>
                <a:ea typeface="Arial"/>
                <a:cs typeface="Arial"/>
                <a:sym typeface="Arial"/>
              </a:rPr>
              <a:t>High minus low (HML)</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GB" sz="1400" u="none" cap="none" strike="noStrike">
                <a:solidFill>
                  <a:schemeClr val="lt1"/>
                </a:solidFill>
                <a:latin typeface="Arial"/>
                <a:ea typeface="Arial"/>
                <a:cs typeface="Arial"/>
                <a:sym typeface="Arial"/>
              </a:rPr>
              <a:t>Return less the risk-free rate of return</a:t>
            </a:r>
            <a:endParaRPr b="0" i="0" sz="1400" u="none" cap="none" strike="noStrike">
              <a:solidFill>
                <a:schemeClr val="lt1"/>
              </a:solidFill>
              <a:latin typeface="Arial"/>
              <a:ea typeface="Arial"/>
              <a:cs typeface="Arial"/>
              <a:sym typeface="Arial"/>
            </a:endParaRPr>
          </a:p>
        </p:txBody>
      </p:sp>
      <p:pic>
        <p:nvPicPr>
          <p:cNvPr id="250" name="Google Shape;250;p47"/>
          <p:cNvPicPr preferRelativeResize="0"/>
          <p:nvPr/>
        </p:nvPicPr>
        <p:blipFill rotWithShape="1">
          <a:blip r:embed="rId3">
            <a:alphaModFix/>
          </a:blip>
          <a:srcRect b="0" l="0" r="0" t="0"/>
          <a:stretch/>
        </p:blipFill>
        <p:spPr>
          <a:xfrm>
            <a:off x="4306570" y="1340485"/>
            <a:ext cx="4842510" cy="2793365"/>
          </a:xfrm>
          <a:prstGeom prst="rect">
            <a:avLst/>
          </a:prstGeom>
          <a:noFill/>
          <a:ln>
            <a:noFill/>
          </a:ln>
        </p:spPr>
      </p:pic>
      <p:sp>
        <p:nvSpPr>
          <p:cNvPr id="251" name="Google Shape;251;p47"/>
          <p:cNvSpPr txBox="1"/>
          <p:nvPr/>
        </p:nvSpPr>
        <p:spPr>
          <a:xfrm>
            <a:off x="250725" y="2813050"/>
            <a:ext cx="3509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Factors driving expected returns:</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GB" sz="1400" u="none" cap="none" strike="noStrike">
                <a:solidFill>
                  <a:schemeClr val="lt1"/>
                </a:solidFill>
                <a:latin typeface="Arial"/>
                <a:ea typeface="Arial"/>
                <a:cs typeface="Arial"/>
                <a:sym typeface="Arial"/>
              </a:rPr>
              <a:t>Sensitivity to the market</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GB" sz="1400" u="none" cap="none" strike="noStrike">
                <a:solidFill>
                  <a:schemeClr val="lt1"/>
                </a:solidFill>
                <a:latin typeface="Arial"/>
                <a:ea typeface="Arial"/>
                <a:cs typeface="Arial"/>
                <a:sym typeface="Arial"/>
              </a:rPr>
              <a:t>Sensitivity to size</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GB" sz="1400" u="none" cap="none" strike="noStrike">
                <a:solidFill>
                  <a:schemeClr val="lt1"/>
                </a:solidFill>
                <a:latin typeface="Arial"/>
                <a:ea typeface="Arial"/>
                <a:cs typeface="Arial"/>
                <a:sym typeface="Arial"/>
              </a:rPr>
              <a:t>Sensitivity to value stocks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rgbClr val="000000"/>
              </a:buClr>
              <a:buFont typeface="Arial"/>
              <a:buNone/>
            </a:pPr>
            <a:r>
              <a:rPr lang="en-GB" sz="1800">
                <a:latin typeface="Arial"/>
                <a:ea typeface="Arial"/>
                <a:cs typeface="Arial"/>
                <a:sym typeface="Arial"/>
              </a:rPr>
              <a:t>Excess Monthly Returns cumulative year wise</a:t>
            </a:r>
            <a:endParaRPr sz="1800">
              <a:latin typeface="Arial"/>
              <a:ea typeface="Arial"/>
              <a:cs typeface="Arial"/>
              <a:sym typeface="Arial"/>
            </a:endParaRPr>
          </a:p>
          <a:p>
            <a:pPr indent="0" lvl="0" marL="0" rtl="0" algn="l">
              <a:lnSpc>
                <a:spcPct val="100000"/>
              </a:lnSpc>
              <a:spcBef>
                <a:spcPts val="0"/>
              </a:spcBef>
              <a:spcAft>
                <a:spcPts val="0"/>
              </a:spcAft>
              <a:buClr>
                <a:schemeClr val="lt1"/>
              </a:buClr>
              <a:buSzPts val="2800"/>
              <a:buNone/>
            </a:pPr>
            <a:r>
              <a:t/>
            </a:r>
            <a:endParaRPr/>
          </a:p>
        </p:txBody>
      </p:sp>
      <p:sp>
        <p:nvSpPr>
          <p:cNvPr id="257" name="Google Shape;257;p4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258" name="Google Shape;258;p48"/>
          <p:cNvPicPr preferRelativeResize="0"/>
          <p:nvPr/>
        </p:nvPicPr>
        <p:blipFill rotWithShape="1">
          <a:blip r:embed="rId3">
            <a:alphaModFix/>
          </a:blip>
          <a:srcRect b="0" l="0" r="0" t="0"/>
          <a:stretch/>
        </p:blipFill>
        <p:spPr>
          <a:xfrm>
            <a:off x="4552950" y="1026795"/>
            <a:ext cx="3714750" cy="3267075"/>
          </a:xfrm>
          <a:prstGeom prst="rect">
            <a:avLst/>
          </a:prstGeom>
          <a:noFill/>
          <a:ln cap="flat" cmpd="sng" w="9525">
            <a:solidFill>
              <a:schemeClr val="dk1"/>
            </a:solidFill>
            <a:prstDash val="solid"/>
            <a:round/>
            <a:headEnd len="sm" w="sm" type="none"/>
            <a:tailEnd len="sm" w="sm" type="none"/>
          </a:ln>
        </p:spPr>
      </p:pic>
      <p:sp>
        <p:nvSpPr>
          <p:cNvPr id="259" name="Google Shape;259;p48"/>
          <p:cNvSpPr txBox="1"/>
          <p:nvPr/>
        </p:nvSpPr>
        <p:spPr>
          <a:xfrm>
            <a:off x="276225" y="1466215"/>
            <a:ext cx="3801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311785" y="501015"/>
            <a:ext cx="3706495" cy="51181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GB" sz="1800">
                <a:latin typeface="Arial"/>
                <a:ea typeface="Arial"/>
                <a:cs typeface="Arial"/>
                <a:sym typeface="Arial"/>
              </a:rPr>
              <a:t>Monthly Average Cumulative</a:t>
            </a:r>
            <a:endParaRPr sz="1800">
              <a:latin typeface="Arial"/>
              <a:ea typeface="Arial"/>
              <a:cs typeface="Arial"/>
              <a:sym typeface="Arial"/>
            </a:endParaRPr>
          </a:p>
          <a:p>
            <a:pPr indent="0" lvl="0" marL="0" rtl="0" algn="l">
              <a:spcBef>
                <a:spcPts val="0"/>
              </a:spcBef>
              <a:spcAft>
                <a:spcPts val="0"/>
              </a:spcAft>
              <a:buClr>
                <a:srgbClr val="000000"/>
              </a:buClr>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lt1"/>
              </a:buClr>
              <a:buSzPts val="2800"/>
              <a:buNone/>
            </a:pPr>
            <a:br>
              <a:rPr lang="en-GB" sz="1800"/>
            </a:br>
            <a:endParaRPr sz="1800"/>
          </a:p>
        </p:txBody>
      </p:sp>
      <p:sp>
        <p:nvSpPr>
          <p:cNvPr id="265" name="Google Shape;265;p4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266" name="Google Shape;266;p49"/>
          <p:cNvPicPr preferRelativeResize="0"/>
          <p:nvPr/>
        </p:nvPicPr>
        <p:blipFill rotWithShape="1">
          <a:blip r:embed="rId3">
            <a:alphaModFix/>
          </a:blip>
          <a:srcRect b="0" l="0" r="0" t="0"/>
          <a:stretch/>
        </p:blipFill>
        <p:spPr>
          <a:xfrm>
            <a:off x="4557395" y="2369185"/>
            <a:ext cx="3724275" cy="2552700"/>
          </a:xfrm>
          <a:prstGeom prst="rect">
            <a:avLst/>
          </a:prstGeom>
          <a:noFill/>
          <a:ln cap="flat" cmpd="sng" w="9525">
            <a:solidFill>
              <a:schemeClr val="dk1"/>
            </a:solidFill>
            <a:prstDash val="solid"/>
            <a:round/>
            <a:headEnd len="sm" w="sm" type="none"/>
            <a:tailEnd len="sm" w="sm" type="none"/>
          </a:ln>
        </p:spPr>
      </p:pic>
      <p:sp>
        <p:nvSpPr>
          <p:cNvPr id="267" name="Google Shape;267;p49"/>
          <p:cNvSpPr txBox="1"/>
          <p:nvPr/>
        </p:nvSpPr>
        <p:spPr>
          <a:xfrm>
            <a:off x="277495" y="1391285"/>
            <a:ext cx="292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8" name="Google Shape;268;p49"/>
          <p:cNvPicPr preferRelativeResize="0"/>
          <p:nvPr/>
        </p:nvPicPr>
        <p:blipFill rotWithShape="1">
          <a:blip r:embed="rId4">
            <a:alphaModFix/>
          </a:blip>
          <a:srcRect b="0" l="0" r="0" t="0"/>
          <a:stretch/>
        </p:blipFill>
        <p:spPr>
          <a:xfrm>
            <a:off x="4461510" y="1052195"/>
            <a:ext cx="4648200" cy="12001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t>Heatmap for Feature Selection</a:t>
            </a:r>
            <a:r>
              <a:rPr lang="en-GB"/>
              <a:t> </a:t>
            </a:r>
            <a:endParaRPr/>
          </a:p>
        </p:txBody>
      </p:sp>
      <p:sp>
        <p:nvSpPr>
          <p:cNvPr id="274" name="Google Shape;274;p5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75" name="Google Shape;275;p50"/>
          <p:cNvPicPr preferRelativeResize="0"/>
          <p:nvPr/>
        </p:nvPicPr>
        <p:blipFill>
          <a:blip r:embed="rId3">
            <a:alphaModFix/>
          </a:blip>
          <a:stretch>
            <a:fillRect/>
          </a:stretch>
        </p:blipFill>
        <p:spPr>
          <a:xfrm>
            <a:off x="4411548" y="756546"/>
            <a:ext cx="4792852" cy="3842982"/>
          </a:xfrm>
          <a:prstGeom prst="rect">
            <a:avLst/>
          </a:prstGeom>
          <a:noFill/>
          <a:ln>
            <a:noFill/>
          </a:ln>
        </p:spPr>
      </p:pic>
      <p:pic>
        <p:nvPicPr>
          <p:cNvPr id="276" name="Google Shape;276;p50"/>
          <p:cNvPicPr preferRelativeResize="0"/>
          <p:nvPr/>
        </p:nvPicPr>
        <p:blipFill>
          <a:blip r:embed="rId4">
            <a:alphaModFix/>
          </a:blip>
          <a:stretch>
            <a:fillRect/>
          </a:stretch>
        </p:blipFill>
        <p:spPr>
          <a:xfrm>
            <a:off x="-10600" y="1382825"/>
            <a:ext cx="4216176" cy="179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a:t>3 Factor Model Results</a:t>
            </a:r>
            <a:endParaRPr/>
          </a:p>
          <a:p>
            <a:pPr indent="0" lvl="0" marL="0" rtl="0" algn="l">
              <a:lnSpc>
                <a:spcPct val="100000"/>
              </a:lnSpc>
              <a:spcBef>
                <a:spcPts val="0"/>
              </a:spcBef>
              <a:spcAft>
                <a:spcPts val="0"/>
              </a:spcAft>
              <a:buClr>
                <a:schemeClr val="lt1"/>
              </a:buClr>
              <a:buSzPts val="2800"/>
              <a:buNone/>
            </a:pPr>
            <a:r>
              <a:t/>
            </a:r>
            <a:endParaRPr/>
          </a:p>
          <a:p>
            <a:pPr indent="0" lvl="0" marL="0" rtl="0" algn="l">
              <a:lnSpc>
                <a:spcPct val="100000"/>
              </a:lnSpc>
              <a:spcBef>
                <a:spcPts val="0"/>
              </a:spcBef>
              <a:spcAft>
                <a:spcPts val="0"/>
              </a:spcAft>
              <a:buClr>
                <a:schemeClr val="lt1"/>
              </a:buClr>
              <a:buSzPts val="2800"/>
              <a:buNone/>
            </a:pPr>
            <a:r>
              <a:t/>
            </a:r>
            <a:endParaRPr/>
          </a:p>
        </p:txBody>
      </p:sp>
      <p:sp>
        <p:nvSpPr>
          <p:cNvPr id="282" name="Google Shape;282;p51"/>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283" name="Google Shape;283;p51"/>
          <p:cNvPicPr preferRelativeResize="0"/>
          <p:nvPr/>
        </p:nvPicPr>
        <p:blipFill rotWithShape="1">
          <a:blip r:embed="rId3">
            <a:alphaModFix/>
          </a:blip>
          <a:srcRect b="0" l="0" r="0" t="0"/>
          <a:stretch/>
        </p:blipFill>
        <p:spPr>
          <a:xfrm>
            <a:off x="4353560" y="1054100"/>
            <a:ext cx="4862195" cy="3183890"/>
          </a:xfrm>
          <a:prstGeom prst="rect">
            <a:avLst/>
          </a:prstGeom>
          <a:noFill/>
          <a:ln cap="flat" cmpd="sng" w="9525">
            <a:solidFill>
              <a:schemeClr val="dk1"/>
            </a:solidFill>
            <a:prstDash val="solid"/>
            <a:round/>
            <a:headEnd len="sm" w="sm" type="none"/>
            <a:tailEnd len="sm" w="sm" type="none"/>
          </a:ln>
        </p:spPr>
      </p:pic>
      <p:pic>
        <p:nvPicPr>
          <p:cNvPr id="284" name="Google Shape;284;p51"/>
          <p:cNvPicPr preferRelativeResize="0"/>
          <p:nvPr/>
        </p:nvPicPr>
        <p:blipFill rotWithShape="1">
          <a:blip r:embed="rId4">
            <a:alphaModFix/>
          </a:blip>
          <a:srcRect b="0" l="0" r="0" t="0"/>
          <a:stretch/>
        </p:blipFill>
        <p:spPr>
          <a:xfrm>
            <a:off x="4353560" y="4276090"/>
            <a:ext cx="3476625" cy="361950"/>
          </a:xfrm>
          <a:prstGeom prst="rect">
            <a:avLst/>
          </a:prstGeom>
          <a:noFill/>
          <a:ln>
            <a:noFill/>
          </a:ln>
        </p:spPr>
      </p:pic>
      <p:sp>
        <p:nvSpPr>
          <p:cNvPr id="285" name="Google Shape;285;p51"/>
          <p:cNvSpPr txBox="1"/>
          <p:nvPr/>
        </p:nvSpPr>
        <p:spPr>
          <a:xfrm>
            <a:off x="471950" y="1630995"/>
            <a:ext cx="32214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lt1"/>
                </a:solidFill>
                <a:latin typeface="Arial"/>
                <a:ea typeface="Arial"/>
                <a:cs typeface="Arial"/>
                <a:sym typeface="Arial"/>
              </a:rPr>
              <a:t>Coefficients:</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Alpha- 0.011</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Market Return - 0.9218</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SMB - -0.1889</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HML - 0.3177</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Expected Return: 0.095</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a:t>3 Factor</a:t>
            </a:r>
            <a:endParaRPr/>
          </a:p>
        </p:txBody>
      </p:sp>
      <p:sp>
        <p:nvSpPr>
          <p:cNvPr id="291" name="Google Shape;291;p5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292" name="Google Shape;292;p52"/>
          <p:cNvPicPr preferRelativeResize="0"/>
          <p:nvPr/>
        </p:nvPicPr>
        <p:blipFill rotWithShape="1">
          <a:blip r:embed="rId3">
            <a:alphaModFix/>
          </a:blip>
          <a:srcRect b="0" l="0" r="0" t="0"/>
          <a:stretch/>
        </p:blipFill>
        <p:spPr>
          <a:xfrm>
            <a:off x="135250" y="1706250"/>
            <a:ext cx="8582025" cy="1285875"/>
          </a:xfrm>
          <a:prstGeom prst="rect">
            <a:avLst/>
          </a:prstGeom>
          <a:noFill/>
          <a:ln cap="flat" cmpd="sng" w="9525">
            <a:solidFill>
              <a:schemeClr val="dk1"/>
            </a:solidFill>
            <a:prstDash val="solid"/>
            <a:round/>
            <a:headEnd len="sm" w="sm" type="none"/>
            <a:tailEnd len="sm" w="sm" type="none"/>
          </a:ln>
        </p:spPr>
      </p:pic>
      <p:sp>
        <p:nvSpPr>
          <p:cNvPr id="293" name="Google Shape;293;p52"/>
          <p:cNvSpPr txBox="1"/>
          <p:nvPr/>
        </p:nvSpPr>
        <p:spPr>
          <a:xfrm>
            <a:off x="135255" y="1307465"/>
            <a:ext cx="285115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Required Rate of Return</a:t>
            </a:r>
            <a:endParaRPr b="0" i="0" sz="1400" u="none" cap="none" strike="noStrike">
              <a:solidFill>
                <a:schemeClr val="lt1"/>
              </a:solidFill>
              <a:latin typeface="Arial"/>
              <a:ea typeface="Arial"/>
              <a:cs typeface="Arial"/>
              <a:sym typeface="Arial"/>
            </a:endParaRPr>
          </a:p>
        </p:txBody>
      </p:sp>
      <p:sp>
        <p:nvSpPr>
          <p:cNvPr id="294" name="Google Shape;294;p52"/>
          <p:cNvSpPr txBox="1"/>
          <p:nvPr/>
        </p:nvSpPr>
        <p:spPr>
          <a:xfrm>
            <a:off x="311785" y="3286125"/>
            <a:ext cx="382143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Values of Beta Coefficients (Sensitivity)</a:t>
            </a:r>
            <a:endParaRPr b="0" i="0" sz="1400" u="none" cap="none" strike="noStrike">
              <a:solidFill>
                <a:schemeClr val="lt1"/>
              </a:solidFill>
              <a:latin typeface="Arial"/>
              <a:ea typeface="Arial"/>
              <a:cs typeface="Arial"/>
              <a:sym typeface="Arial"/>
            </a:endParaRPr>
          </a:p>
        </p:txBody>
      </p:sp>
      <p:pic>
        <p:nvPicPr>
          <p:cNvPr id="295" name="Google Shape;295;p52"/>
          <p:cNvPicPr preferRelativeResize="0"/>
          <p:nvPr/>
        </p:nvPicPr>
        <p:blipFill rotWithShape="1">
          <a:blip r:embed="rId4">
            <a:alphaModFix/>
          </a:blip>
          <a:srcRect b="0" l="0" r="0" t="0"/>
          <a:stretch/>
        </p:blipFill>
        <p:spPr>
          <a:xfrm>
            <a:off x="452120" y="3706495"/>
            <a:ext cx="2534285" cy="1175385"/>
          </a:xfrm>
          <a:prstGeom prst="rect">
            <a:avLst/>
          </a:prstGeom>
          <a:noFill/>
          <a:ln cap="flat" cmpd="sng" w="9525">
            <a:solidFill>
              <a:schemeClr val="dk1"/>
            </a:solidFill>
            <a:prstDash val="solid"/>
            <a:round/>
            <a:headEnd len="sm" w="sm" type="none"/>
            <a:tailEnd len="sm" w="sm" type="none"/>
          </a:ln>
        </p:spPr>
      </p:pic>
      <p:pic>
        <p:nvPicPr>
          <p:cNvPr id="296" name="Google Shape;296;p52"/>
          <p:cNvPicPr preferRelativeResize="0"/>
          <p:nvPr/>
        </p:nvPicPr>
        <p:blipFill rotWithShape="1">
          <a:blip r:embed="rId5">
            <a:alphaModFix/>
          </a:blip>
          <a:srcRect b="0" l="0" r="0" t="0"/>
          <a:stretch/>
        </p:blipFill>
        <p:spPr>
          <a:xfrm>
            <a:off x="4505960" y="3084195"/>
            <a:ext cx="3143250" cy="1876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Kalman Filter</a:t>
            </a:r>
            <a:endParaRPr/>
          </a:p>
        </p:txBody>
      </p:sp>
      <p:sp>
        <p:nvSpPr>
          <p:cNvPr id="302" name="Google Shape;302;p5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Times New Roman"/>
              <a:buChar char="●"/>
            </a:pPr>
            <a:r>
              <a:rPr lang="en-GB" sz="1200">
                <a:solidFill>
                  <a:srgbClr val="000000"/>
                </a:solidFill>
                <a:highlight>
                  <a:srgbClr val="FFFFFE"/>
                </a:highlight>
                <a:latin typeface="Times New Roman"/>
                <a:ea typeface="Times New Roman"/>
                <a:cs typeface="Times New Roman"/>
                <a:sym typeface="Times New Roman"/>
              </a:rPr>
              <a:t>Provides estimates of some unknown variables given the measurements observed over time</a:t>
            </a:r>
            <a:endParaRPr sz="1200">
              <a:solidFill>
                <a:srgbClr val="000000"/>
              </a:solidFill>
              <a:highlight>
                <a:srgbClr val="FFFFFE"/>
              </a:highlight>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b="1" lang="en-GB" sz="1200">
                <a:highlight>
                  <a:srgbClr val="FFFFFF"/>
                </a:highlight>
                <a:latin typeface="Times New Roman"/>
                <a:ea typeface="Times New Roman"/>
                <a:cs typeface="Times New Roman"/>
                <a:sym typeface="Times New Roman"/>
              </a:rPr>
              <a:t>Time Update</a:t>
            </a:r>
            <a:r>
              <a:rPr lang="en-GB" sz="1200">
                <a:highlight>
                  <a:srgbClr val="FFFFFF"/>
                </a:highlight>
                <a:latin typeface="Times New Roman"/>
                <a:ea typeface="Times New Roman"/>
                <a:cs typeface="Times New Roman"/>
                <a:sym typeface="Times New Roman"/>
              </a:rPr>
              <a:t> </a:t>
            </a:r>
            <a:r>
              <a:rPr i="1" lang="en-GB" sz="1200">
                <a:highlight>
                  <a:srgbClr val="FFFFFF"/>
                </a:highlight>
                <a:latin typeface="Times New Roman"/>
                <a:ea typeface="Times New Roman"/>
                <a:cs typeface="Times New Roman"/>
                <a:sym typeface="Times New Roman"/>
              </a:rPr>
              <a:t>(prediction)</a:t>
            </a:r>
            <a:r>
              <a:rPr lang="en-GB" sz="1200">
                <a:highlight>
                  <a:srgbClr val="FFFFFF"/>
                </a:highlight>
                <a:latin typeface="Times New Roman"/>
                <a:ea typeface="Times New Roman"/>
                <a:cs typeface="Times New Roman"/>
                <a:sym typeface="Times New Roman"/>
              </a:rPr>
              <a:t> and </a:t>
            </a:r>
            <a:r>
              <a:rPr b="1" lang="en-GB" sz="1200">
                <a:highlight>
                  <a:srgbClr val="FFFFFF"/>
                </a:highlight>
                <a:latin typeface="Times New Roman"/>
                <a:ea typeface="Times New Roman"/>
                <a:cs typeface="Times New Roman"/>
                <a:sym typeface="Times New Roman"/>
              </a:rPr>
              <a:t>Measurement Update</a:t>
            </a:r>
            <a:r>
              <a:rPr lang="en-GB" sz="1200">
                <a:highlight>
                  <a:srgbClr val="FFFFFF"/>
                </a:highlight>
                <a:latin typeface="Times New Roman"/>
                <a:ea typeface="Times New Roman"/>
                <a:cs typeface="Times New Roman"/>
                <a:sym typeface="Times New Roman"/>
              </a:rPr>
              <a:t> </a:t>
            </a:r>
            <a:r>
              <a:rPr i="1" lang="en-GB" sz="1200">
                <a:highlight>
                  <a:srgbClr val="FFFFFF"/>
                </a:highlight>
                <a:latin typeface="Times New Roman"/>
                <a:ea typeface="Times New Roman"/>
                <a:cs typeface="Times New Roman"/>
                <a:sym typeface="Times New Roman"/>
              </a:rPr>
              <a:t>(correction)</a:t>
            </a:r>
            <a:r>
              <a:rPr lang="en-GB" sz="1200">
                <a:highlight>
                  <a:srgbClr val="FFFFFF"/>
                </a:highlight>
                <a:latin typeface="Times New Roman"/>
                <a:ea typeface="Times New Roman"/>
                <a:cs typeface="Times New Roman"/>
                <a:sym typeface="Times New Roman"/>
              </a:rPr>
              <a:t> are applied at each </a:t>
            </a:r>
            <a:r>
              <a:rPr b="1" lang="en-GB" sz="1200">
                <a:highlight>
                  <a:srgbClr val="FFFFFF"/>
                </a:highlight>
                <a:latin typeface="Times New Roman"/>
                <a:ea typeface="Times New Roman"/>
                <a:cs typeface="Times New Roman"/>
                <a:sym typeface="Times New Roman"/>
              </a:rPr>
              <a:t>kth</a:t>
            </a:r>
            <a:r>
              <a:rPr lang="en-GB" sz="1200">
                <a:highlight>
                  <a:srgbClr val="FFFFFF"/>
                </a:highlight>
                <a:latin typeface="Times New Roman"/>
                <a:ea typeface="Times New Roman"/>
                <a:cs typeface="Times New Roman"/>
                <a:sym typeface="Times New Roman"/>
              </a:rPr>
              <a:t> state.</a:t>
            </a:r>
            <a:endParaRPr sz="1200">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highlight>
                  <a:srgbClr val="FFFFFF"/>
                </a:highlight>
                <a:latin typeface="Times New Roman"/>
                <a:ea typeface="Times New Roman"/>
                <a:cs typeface="Times New Roman"/>
                <a:sym typeface="Times New Roman"/>
              </a:rPr>
              <a:t>Iterated such that previous estimates will be the input for the current state.</a:t>
            </a:r>
            <a:endParaRPr sz="1200">
              <a:highlight>
                <a:srgbClr val="FFFFFF"/>
              </a:highlight>
              <a:latin typeface="Times New Roman"/>
              <a:ea typeface="Times New Roman"/>
              <a:cs typeface="Times New Roman"/>
              <a:sym typeface="Times New Roman"/>
            </a:endParaRPr>
          </a:p>
        </p:txBody>
      </p:sp>
      <p:pic>
        <p:nvPicPr>
          <p:cNvPr id="303" name="Google Shape;303;p53"/>
          <p:cNvPicPr preferRelativeResize="0"/>
          <p:nvPr/>
        </p:nvPicPr>
        <p:blipFill>
          <a:blip r:embed="rId3">
            <a:alphaModFix/>
          </a:blip>
          <a:stretch>
            <a:fillRect/>
          </a:stretch>
        </p:blipFill>
        <p:spPr>
          <a:xfrm>
            <a:off x="4446725" y="2012500"/>
            <a:ext cx="4253274" cy="31310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9" name="Google Shape;309;p5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10" name="Google Shape;310;p54"/>
          <p:cNvPicPr preferRelativeResize="0"/>
          <p:nvPr/>
        </p:nvPicPr>
        <p:blipFill>
          <a:blip r:embed="rId3">
            <a:alphaModFix/>
          </a:blip>
          <a:stretch>
            <a:fillRect/>
          </a:stretch>
        </p:blipFill>
        <p:spPr>
          <a:xfrm>
            <a:off x="4351313" y="1208625"/>
            <a:ext cx="4652224" cy="2899051"/>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outerShdw>
          </a:effectLst>
        </p:spPr>
      </p:pic>
      <p:pic>
        <p:nvPicPr>
          <p:cNvPr id="311" name="Google Shape;311;p54"/>
          <p:cNvPicPr preferRelativeResize="0"/>
          <p:nvPr/>
        </p:nvPicPr>
        <p:blipFill>
          <a:blip r:embed="rId4">
            <a:alphaModFix/>
          </a:blip>
          <a:stretch>
            <a:fillRect/>
          </a:stretch>
        </p:blipFill>
        <p:spPr>
          <a:xfrm>
            <a:off x="172575" y="1967600"/>
            <a:ext cx="3992651" cy="2857899"/>
          </a:xfrm>
          <a:prstGeom prst="rect">
            <a:avLst/>
          </a:prstGeom>
          <a:noFill/>
          <a:ln>
            <a:noFill/>
          </a:ln>
        </p:spPr>
      </p:pic>
      <p:pic>
        <p:nvPicPr>
          <p:cNvPr id="312" name="Google Shape;312;p54"/>
          <p:cNvPicPr preferRelativeResize="0"/>
          <p:nvPr/>
        </p:nvPicPr>
        <p:blipFill>
          <a:blip r:embed="rId5">
            <a:alphaModFix/>
          </a:blip>
          <a:stretch>
            <a:fillRect/>
          </a:stretch>
        </p:blipFill>
        <p:spPr>
          <a:xfrm>
            <a:off x="126100" y="583350"/>
            <a:ext cx="4039125" cy="116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5"/>
          <p:cNvPicPr preferRelativeResize="0"/>
          <p:nvPr/>
        </p:nvPicPr>
        <p:blipFill>
          <a:blip r:embed="rId3">
            <a:alphaModFix/>
          </a:blip>
          <a:stretch>
            <a:fillRect/>
          </a:stretch>
        </p:blipFill>
        <p:spPr>
          <a:xfrm>
            <a:off x="175350" y="1249475"/>
            <a:ext cx="4103092" cy="1828875"/>
          </a:xfrm>
          <a:prstGeom prst="rect">
            <a:avLst/>
          </a:prstGeom>
          <a:noFill/>
          <a:ln cap="flat" cmpd="sng" w="9525">
            <a:solidFill>
              <a:schemeClr val="dk1"/>
            </a:solidFill>
            <a:prstDash val="solid"/>
            <a:round/>
            <a:headEnd len="sm" w="sm" type="none"/>
            <a:tailEnd len="sm" w="sm" type="none"/>
          </a:ln>
        </p:spPr>
      </p:pic>
      <p:pic>
        <p:nvPicPr>
          <p:cNvPr id="318" name="Google Shape;318;p55"/>
          <p:cNvPicPr preferRelativeResize="0"/>
          <p:nvPr/>
        </p:nvPicPr>
        <p:blipFill>
          <a:blip r:embed="rId4">
            <a:alphaModFix/>
          </a:blip>
          <a:stretch>
            <a:fillRect/>
          </a:stretch>
        </p:blipFill>
        <p:spPr>
          <a:xfrm>
            <a:off x="4535741" y="1249475"/>
            <a:ext cx="4784585" cy="2142426"/>
          </a:xfrm>
          <a:prstGeom prst="rect">
            <a:avLst/>
          </a:prstGeom>
          <a:noFill/>
          <a:ln cap="flat" cmpd="sng" w="9525">
            <a:solidFill>
              <a:schemeClr val="dk1"/>
            </a:solidFill>
            <a:prstDash val="solid"/>
            <a:round/>
            <a:headEnd len="sm" w="sm" type="none"/>
            <a:tailEnd len="sm" w="sm" type="none"/>
          </a:ln>
        </p:spPr>
      </p:pic>
      <p:pic>
        <p:nvPicPr>
          <p:cNvPr id="319" name="Google Shape;319;p55"/>
          <p:cNvPicPr preferRelativeResize="0"/>
          <p:nvPr/>
        </p:nvPicPr>
        <p:blipFill>
          <a:blip r:embed="rId5">
            <a:alphaModFix/>
          </a:blip>
          <a:stretch>
            <a:fillRect/>
          </a:stretch>
        </p:blipFill>
        <p:spPr>
          <a:xfrm>
            <a:off x="175350" y="3521730"/>
            <a:ext cx="4103101" cy="1436095"/>
          </a:xfrm>
          <a:prstGeom prst="rect">
            <a:avLst/>
          </a:prstGeom>
          <a:noFill/>
          <a:ln>
            <a:noFill/>
          </a:ln>
        </p:spPr>
      </p:pic>
      <p:pic>
        <p:nvPicPr>
          <p:cNvPr id="320" name="Google Shape;320;p55"/>
          <p:cNvPicPr preferRelativeResize="0"/>
          <p:nvPr/>
        </p:nvPicPr>
        <p:blipFill>
          <a:blip r:embed="rId6">
            <a:alphaModFix/>
          </a:blip>
          <a:stretch>
            <a:fillRect/>
          </a:stretch>
        </p:blipFill>
        <p:spPr>
          <a:xfrm>
            <a:off x="4535400" y="3445255"/>
            <a:ext cx="4784576" cy="16791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181" name="Google Shape;181;p38"/>
          <p:cNvSpPr txBox="1"/>
          <p:nvPr>
            <p:ph idx="1" type="subTitle"/>
          </p:nvPr>
        </p:nvSpPr>
        <p:spPr>
          <a:xfrm>
            <a:off x="311700" y="1878550"/>
            <a:ext cx="8328300" cy="1080900"/>
          </a:xfrm>
          <a:prstGeom prst="rect">
            <a:avLst/>
          </a:prstGeom>
        </p:spPr>
        <p:txBody>
          <a:bodyPr anchorCtr="0" anchor="t" bIns="91425" lIns="91425" spcFirstLastPara="1" rIns="91425" wrap="square" tIns="91425">
            <a:noAutofit/>
          </a:bodyPr>
          <a:lstStyle/>
          <a:p>
            <a:pPr indent="-304800" lvl="0" marL="457200" rtl="0" algn="l">
              <a:lnSpc>
                <a:spcPct val="80000"/>
              </a:lnSpc>
              <a:spcBef>
                <a:spcPts val="0"/>
              </a:spcBef>
              <a:spcAft>
                <a:spcPts val="0"/>
              </a:spcAft>
              <a:buClr>
                <a:srgbClr val="212529"/>
              </a:buClr>
              <a:buSzPts val="1200"/>
              <a:buFont typeface="Times New Roman"/>
              <a:buChar char="●"/>
            </a:pPr>
            <a:r>
              <a:rPr lang="en-GB" sz="1200">
                <a:solidFill>
                  <a:srgbClr val="212529"/>
                </a:solidFill>
                <a:highlight>
                  <a:srgbClr val="FFFFFF"/>
                </a:highlight>
                <a:latin typeface="Times New Roman"/>
                <a:ea typeface="Times New Roman"/>
                <a:cs typeface="Times New Roman"/>
                <a:sym typeface="Times New Roman"/>
              </a:rPr>
              <a:t>Homebuilding &amp; Mortgage banking, Fortune 500</a:t>
            </a:r>
            <a:endParaRPr sz="1200">
              <a:solidFill>
                <a:srgbClr val="212529"/>
              </a:solidFill>
              <a:highlight>
                <a:srgbClr val="FFFFFF"/>
              </a:highlight>
              <a:latin typeface="Times New Roman"/>
              <a:ea typeface="Times New Roman"/>
              <a:cs typeface="Times New Roman"/>
              <a:sym typeface="Times New Roman"/>
            </a:endParaRPr>
          </a:p>
          <a:p>
            <a:pPr indent="-304800" lvl="0" marL="457200" rtl="0" algn="l">
              <a:lnSpc>
                <a:spcPct val="80000"/>
              </a:lnSpc>
              <a:spcBef>
                <a:spcPts val="0"/>
              </a:spcBef>
              <a:spcAft>
                <a:spcPts val="0"/>
              </a:spcAft>
              <a:buClr>
                <a:srgbClr val="212529"/>
              </a:buClr>
              <a:buSzPts val="1200"/>
              <a:buFont typeface="Times New Roman"/>
              <a:buChar char="●"/>
            </a:pPr>
            <a:r>
              <a:rPr lang="en-GB" sz="1200">
                <a:solidFill>
                  <a:srgbClr val="212529"/>
                </a:solidFill>
                <a:highlight>
                  <a:srgbClr val="FFFFFF"/>
                </a:highlight>
                <a:latin typeface="Times New Roman"/>
                <a:ea typeface="Times New Roman"/>
                <a:cs typeface="Times New Roman"/>
                <a:sym typeface="Times New Roman"/>
              </a:rPr>
              <a:t>NVR has a market cap of $13.71 Billion, (</a:t>
            </a:r>
            <a:r>
              <a:rPr lang="en-GB" sz="1200">
                <a:solidFill>
                  <a:srgbClr val="212529"/>
                </a:solidFill>
                <a:highlight>
                  <a:srgbClr val="FFFFFF"/>
                </a:highlight>
                <a:latin typeface="Times New Roman"/>
                <a:ea typeface="Times New Roman"/>
                <a:cs typeface="Times New Roman"/>
                <a:sym typeface="Times New Roman"/>
              </a:rPr>
              <a:t>1120th most valuable company)</a:t>
            </a:r>
            <a:endParaRPr sz="1200">
              <a:solidFill>
                <a:srgbClr val="212529"/>
              </a:solidFill>
              <a:highlight>
                <a:srgbClr val="FFFFFF"/>
              </a:highlight>
              <a:latin typeface="Times New Roman"/>
              <a:ea typeface="Times New Roman"/>
              <a:cs typeface="Times New Roman"/>
              <a:sym typeface="Times New Roman"/>
            </a:endParaRPr>
          </a:p>
          <a:p>
            <a:pPr indent="-304800" lvl="0" marL="457200" rtl="0" algn="l">
              <a:lnSpc>
                <a:spcPct val="80000"/>
              </a:lnSpc>
              <a:spcBef>
                <a:spcPts val="0"/>
              </a:spcBef>
              <a:spcAft>
                <a:spcPts val="0"/>
              </a:spcAft>
              <a:buClr>
                <a:srgbClr val="212529"/>
              </a:buClr>
              <a:buSzPts val="1200"/>
              <a:buFont typeface="Times New Roman"/>
              <a:buChar char="●"/>
            </a:pPr>
            <a:r>
              <a:rPr lang="en-GB" sz="1200">
                <a:solidFill>
                  <a:srgbClr val="212529"/>
                </a:solidFill>
                <a:highlight>
                  <a:srgbClr val="FFFFFF"/>
                </a:highlight>
                <a:latin typeface="Times New Roman"/>
                <a:ea typeface="Times New Roman"/>
                <a:cs typeface="Times New Roman"/>
                <a:sym typeface="Times New Roman"/>
              </a:rPr>
              <a:t>Earnings growth( Historical EPS rate of 20.6%), predicted rise 68.4%. (Market average: 46.8%)</a:t>
            </a:r>
            <a:endParaRPr sz="1200">
              <a:solidFill>
                <a:srgbClr val="212529"/>
              </a:solidFill>
              <a:highlight>
                <a:srgbClr val="FFFFFF"/>
              </a:highlight>
              <a:latin typeface="Times New Roman"/>
              <a:ea typeface="Times New Roman"/>
              <a:cs typeface="Times New Roman"/>
              <a:sym typeface="Times New Roman"/>
            </a:endParaRPr>
          </a:p>
          <a:p>
            <a:pPr indent="-304800" lvl="0" marL="457200" rtl="0" algn="l">
              <a:lnSpc>
                <a:spcPct val="80000"/>
              </a:lnSpc>
              <a:spcBef>
                <a:spcPts val="0"/>
              </a:spcBef>
              <a:spcAft>
                <a:spcPts val="0"/>
              </a:spcAft>
              <a:buClr>
                <a:srgbClr val="212529"/>
              </a:buClr>
              <a:buSzPts val="1200"/>
              <a:buFont typeface="Times New Roman"/>
              <a:buChar char="●"/>
            </a:pPr>
            <a:r>
              <a:rPr lang="en-GB" sz="1200">
                <a:solidFill>
                  <a:srgbClr val="212529"/>
                </a:solidFill>
                <a:highlight>
                  <a:srgbClr val="FFFFFF"/>
                </a:highlight>
                <a:latin typeface="Times New Roman"/>
                <a:ea typeface="Times New Roman"/>
                <a:cs typeface="Times New Roman"/>
                <a:sym typeface="Times New Roman"/>
              </a:rPr>
              <a:t>Asset Utilization ratio (1.56). (Market average : 1)</a:t>
            </a:r>
            <a:endParaRPr sz="1200">
              <a:solidFill>
                <a:srgbClr val="212529"/>
              </a:solidFill>
              <a:highlight>
                <a:srgbClr val="FFFFFF"/>
              </a:highlight>
              <a:latin typeface="Times New Roman"/>
              <a:ea typeface="Times New Roman"/>
              <a:cs typeface="Times New Roman"/>
              <a:sym typeface="Times New Roman"/>
            </a:endParaRPr>
          </a:p>
          <a:p>
            <a:pPr indent="-304800" lvl="0" marL="457200" rtl="0" algn="l">
              <a:lnSpc>
                <a:spcPct val="80000"/>
              </a:lnSpc>
              <a:spcBef>
                <a:spcPts val="0"/>
              </a:spcBef>
              <a:spcAft>
                <a:spcPts val="0"/>
              </a:spcAft>
              <a:buClr>
                <a:srgbClr val="212529"/>
              </a:buClr>
              <a:buSzPts val="1200"/>
              <a:buFont typeface="Times New Roman"/>
              <a:buChar char="●"/>
            </a:pPr>
            <a:r>
              <a:rPr lang="en-GB" sz="1200">
                <a:solidFill>
                  <a:srgbClr val="212529"/>
                </a:solidFill>
                <a:highlight>
                  <a:srgbClr val="FFFFFF"/>
                </a:highlight>
                <a:latin typeface="Times New Roman"/>
                <a:ea typeface="Times New Roman"/>
                <a:cs typeface="Times New Roman"/>
                <a:sym typeface="Times New Roman"/>
              </a:rPr>
              <a:t>Sales growth predicted to be 19.7%. (Above market average 12.8%)</a:t>
            </a:r>
            <a:endParaRPr sz="1200">
              <a:solidFill>
                <a:srgbClr val="2125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a:t>Trading Signals and Model Results</a:t>
            </a:r>
            <a:endParaRPr sz="1900"/>
          </a:p>
          <a:p>
            <a:pPr indent="0" lvl="0" marL="0" rtl="0" algn="l">
              <a:spcBef>
                <a:spcPts val="0"/>
              </a:spcBef>
              <a:spcAft>
                <a:spcPts val="0"/>
              </a:spcAft>
              <a:buNone/>
            </a:pPr>
            <a:r>
              <a:rPr lang="en-GB" sz="1900"/>
              <a:t>RMSE: 0.17</a:t>
            </a:r>
            <a:endParaRPr sz="1900"/>
          </a:p>
        </p:txBody>
      </p:sp>
      <p:sp>
        <p:nvSpPr>
          <p:cNvPr id="326" name="Google Shape;326;p5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7" name="Google Shape;327;p56"/>
          <p:cNvPicPr preferRelativeResize="0"/>
          <p:nvPr/>
        </p:nvPicPr>
        <p:blipFill>
          <a:blip r:embed="rId3">
            <a:alphaModFix/>
          </a:blip>
          <a:stretch>
            <a:fillRect/>
          </a:stretch>
        </p:blipFill>
        <p:spPr>
          <a:xfrm>
            <a:off x="201700" y="1543600"/>
            <a:ext cx="3502975" cy="3599900"/>
          </a:xfrm>
          <a:prstGeom prst="rect">
            <a:avLst/>
          </a:prstGeom>
          <a:noFill/>
          <a:ln>
            <a:noFill/>
          </a:ln>
        </p:spPr>
      </p:pic>
      <p:pic>
        <p:nvPicPr>
          <p:cNvPr id="328" name="Google Shape;328;p56"/>
          <p:cNvPicPr preferRelativeResize="0"/>
          <p:nvPr/>
        </p:nvPicPr>
        <p:blipFill>
          <a:blip r:embed="rId4">
            <a:alphaModFix/>
          </a:blip>
          <a:stretch>
            <a:fillRect/>
          </a:stretch>
        </p:blipFill>
        <p:spPr>
          <a:xfrm>
            <a:off x="4644675" y="258275"/>
            <a:ext cx="2515826" cy="2661950"/>
          </a:xfrm>
          <a:prstGeom prst="rect">
            <a:avLst/>
          </a:prstGeom>
          <a:noFill/>
          <a:ln cap="flat" cmpd="sng" w="9525">
            <a:solidFill>
              <a:schemeClr val="dk1"/>
            </a:solidFill>
            <a:prstDash val="solid"/>
            <a:round/>
            <a:headEnd len="sm" w="sm" type="none"/>
            <a:tailEnd len="sm" w="sm" type="none"/>
          </a:ln>
        </p:spPr>
      </p:pic>
      <p:pic>
        <p:nvPicPr>
          <p:cNvPr id="329" name="Google Shape;329;p56"/>
          <p:cNvPicPr preferRelativeResize="0"/>
          <p:nvPr/>
        </p:nvPicPr>
        <p:blipFill>
          <a:blip r:embed="rId5">
            <a:alphaModFix/>
          </a:blip>
          <a:stretch>
            <a:fillRect/>
          </a:stretch>
        </p:blipFill>
        <p:spPr>
          <a:xfrm>
            <a:off x="4572000" y="2920235"/>
            <a:ext cx="3502975" cy="216051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GARCH</a:t>
            </a:r>
            <a:r>
              <a:rPr lang="en-GB"/>
              <a:t> Filter</a:t>
            </a:r>
            <a:endParaRPr/>
          </a:p>
        </p:txBody>
      </p:sp>
      <p:sp>
        <p:nvSpPr>
          <p:cNvPr id="335" name="Google Shape;335;p5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Times New Roman"/>
              <a:buChar char="●"/>
            </a:pPr>
            <a:r>
              <a:rPr lang="en-GB" sz="1200">
                <a:solidFill>
                  <a:srgbClr val="000000"/>
                </a:solidFill>
                <a:highlight>
                  <a:srgbClr val="FFFFFE"/>
                </a:highlight>
                <a:latin typeface="Times New Roman"/>
                <a:ea typeface="Times New Roman"/>
                <a:cs typeface="Times New Roman"/>
                <a:sym typeface="Times New Roman"/>
              </a:rPr>
              <a:t>Generalized AutoRegressive Conditional Heteroskedasticity (GARCH) is a statistical model used in analyzing time-series data where the variance error is believed to be serially autocorrelated. </a:t>
            </a:r>
            <a:endParaRPr sz="1200">
              <a:solidFill>
                <a:srgbClr val="000000"/>
              </a:solidFill>
              <a:highlight>
                <a:srgbClr val="FFFFFE"/>
              </a:highlight>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Times New Roman"/>
              <a:buChar char="●"/>
            </a:pPr>
            <a:r>
              <a:rPr lang="en-GB" sz="1200">
                <a:solidFill>
                  <a:srgbClr val="111111"/>
                </a:solidFill>
                <a:highlight>
                  <a:srgbClr val="FFFFFF"/>
                </a:highlight>
                <a:latin typeface="Times New Roman"/>
                <a:ea typeface="Times New Roman"/>
                <a:cs typeface="Times New Roman"/>
                <a:sym typeface="Times New Roman"/>
              </a:rPr>
              <a:t>GARCH is appropriate for time series data where the variance of the error term is serially autocorrelated following an autoregressive moving average process. </a:t>
            </a:r>
            <a:endParaRPr sz="1200">
              <a:solidFill>
                <a:srgbClr val="111111"/>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Times New Roman"/>
              <a:buChar char="●"/>
            </a:pPr>
            <a:r>
              <a:rPr lang="en-GB" sz="1200">
                <a:solidFill>
                  <a:srgbClr val="111111"/>
                </a:solidFill>
                <a:highlight>
                  <a:srgbClr val="FFFFFF"/>
                </a:highlight>
                <a:latin typeface="Times New Roman"/>
                <a:ea typeface="Times New Roman"/>
                <a:cs typeface="Times New Roman"/>
                <a:sym typeface="Times New Roman"/>
              </a:rPr>
              <a:t>GARCH is useful to assess risk and expected returns for assets that exhibit clustered periods of volatility in returns.</a:t>
            </a:r>
            <a:endParaRPr sz="1200">
              <a:solidFill>
                <a:srgbClr val="111111"/>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Times New Roman"/>
              <a:buChar char="●"/>
            </a:pPr>
            <a:r>
              <a:rPr lang="en-GB" sz="1200">
                <a:solidFill>
                  <a:srgbClr val="111111"/>
                </a:solidFill>
                <a:highlight>
                  <a:srgbClr val="FFFFFF"/>
                </a:highlight>
                <a:latin typeface="Times New Roman"/>
                <a:ea typeface="Times New Roman"/>
                <a:cs typeface="Times New Roman"/>
                <a:sym typeface="Times New Roman"/>
              </a:rPr>
              <a:t>GARCH models describe financial markets in which volatility can change, becoming more volatile during periods of financial crises or world events and less volatile during periods of relative calm and steady economic growth. On a plot of returns, for example, stock returns may look relatively uniform for the years leading up to a financial crisis such as that of 2007.</a:t>
            </a:r>
            <a:endParaRPr sz="1200">
              <a:solidFill>
                <a:srgbClr val="11111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Checking</a:t>
            </a:r>
            <a:r>
              <a:rPr lang="en-GB"/>
              <a:t> </a:t>
            </a:r>
            <a:endParaRPr/>
          </a:p>
          <a:p>
            <a:pPr indent="0" lvl="0" marL="0" rtl="0" algn="l">
              <a:spcBef>
                <a:spcPts val="0"/>
              </a:spcBef>
              <a:spcAft>
                <a:spcPts val="0"/>
              </a:spcAft>
              <a:buNone/>
            </a:pPr>
            <a:r>
              <a:rPr lang="en-GB"/>
              <a:t>Return and volatility</a:t>
            </a:r>
            <a:endParaRPr/>
          </a:p>
        </p:txBody>
      </p:sp>
      <p:pic>
        <p:nvPicPr>
          <p:cNvPr id="341" name="Google Shape;341;p58"/>
          <p:cNvPicPr preferRelativeResize="0"/>
          <p:nvPr/>
        </p:nvPicPr>
        <p:blipFill>
          <a:blip r:embed="rId3">
            <a:alphaModFix/>
          </a:blip>
          <a:stretch>
            <a:fillRect/>
          </a:stretch>
        </p:blipFill>
        <p:spPr>
          <a:xfrm>
            <a:off x="215225" y="3075150"/>
            <a:ext cx="5394700" cy="1800825"/>
          </a:xfrm>
          <a:prstGeom prst="rect">
            <a:avLst/>
          </a:prstGeom>
          <a:noFill/>
          <a:ln cap="flat" cmpd="sng" w="9525">
            <a:solidFill>
              <a:schemeClr val="dk1"/>
            </a:solidFill>
            <a:prstDash val="solid"/>
            <a:round/>
            <a:headEnd len="sm" w="sm" type="none"/>
            <a:tailEnd len="sm" w="sm" type="none"/>
          </a:ln>
        </p:spPr>
      </p:pic>
      <p:pic>
        <p:nvPicPr>
          <p:cNvPr id="342" name="Google Shape;342;p58"/>
          <p:cNvPicPr preferRelativeResize="0"/>
          <p:nvPr/>
        </p:nvPicPr>
        <p:blipFill>
          <a:blip r:embed="rId4">
            <a:alphaModFix/>
          </a:blip>
          <a:stretch>
            <a:fillRect/>
          </a:stretch>
        </p:blipFill>
        <p:spPr>
          <a:xfrm>
            <a:off x="3073769" y="238399"/>
            <a:ext cx="5474207" cy="28367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9"/>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RMSE : 29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Trading Signal</a:t>
            </a:r>
            <a:endParaRPr/>
          </a:p>
          <a:p>
            <a:pPr indent="0" lvl="0" marL="0" rtl="0" algn="l">
              <a:spcBef>
                <a:spcPts val="0"/>
              </a:spcBef>
              <a:spcAft>
                <a:spcPts val="0"/>
              </a:spcAft>
              <a:buNone/>
            </a:pPr>
            <a:r>
              <a:t/>
            </a:r>
            <a:endParaRPr/>
          </a:p>
        </p:txBody>
      </p:sp>
      <p:pic>
        <p:nvPicPr>
          <p:cNvPr id="348" name="Google Shape;348;p59"/>
          <p:cNvPicPr preferRelativeResize="0"/>
          <p:nvPr/>
        </p:nvPicPr>
        <p:blipFill>
          <a:blip r:embed="rId3">
            <a:alphaModFix/>
          </a:blip>
          <a:stretch>
            <a:fillRect/>
          </a:stretch>
        </p:blipFill>
        <p:spPr>
          <a:xfrm>
            <a:off x="311725" y="1186578"/>
            <a:ext cx="6304876" cy="874300"/>
          </a:xfrm>
          <a:prstGeom prst="rect">
            <a:avLst/>
          </a:prstGeom>
          <a:noFill/>
          <a:ln cap="flat" cmpd="sng" w="9525">
            <a:solidFill>
              <a:schemeClr val="dk1"/>
            </a:solidFill>
            <a:prstDash val="solid"/>
            <a:round/>
            <a:headEnd len="sm" w="sm" type="none"/>
            <a:tailEnd len="sm" w="sm" type="none"/>
          </a:ln>
        </p:spPr>
      </p:pic>
      <p:pic>
        <p:nvPicPr>
          <p:cNvPr id="349" name="Google Shape;349;p59"/>
          <p:cNvPicPr preferRelativeResize="0"/>
          <p:nvPr/>
        </p:nvPicPr>
        <p:blipFill>
          <a:blip r:embed="rId4">
            <a:alphaModFix/>
          </a:blip>
          <a:stretch>
            <a:fillRect/>
          </a:stretch>
        </p:blipFill>
        <p:spPr>
          <a:xfrm>
            <a:off x="1001975" y="2660050"/>
            <a:ext cx="7990999" cy="21749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0"/>
          <p:cNvSpPr txBox="1"/>
          <p:nvPr>
            <p:ph type="title"/>
          </p:nvPr>
        </p:nvSpPr>
        <p:spPr>
          <a:xfrm>
            <a:off x="311750" y="8311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200"/>
              <a:t>4 Machine Learning Models</a:t>
            </a:r>
            <a:endParaRPr sz="3200"/>
          </a:p>
        </p:txBody>
      </p:sp>
      <p:sp>
        <p:nvSpPr>
          <p:cNvPr id="355" name="Google Shape;355;p60"/>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a:latin typeface="Times New Roman"/>
                <a:ea typeface="Times New Roman"/>
                <a:cs typeface="Times New Roman"/>
                <a:sym typeface="Times New Roman"/>
              </a:rPr>
              <a:t>CANDIDATE MODELS</a:t>
            </a:r>
            <a:endParaRPr>
              <a:latin typeface="Times New Roman"/>
              <a:ea typeface="Times New Roman"/>
              <a:cs typeface="Times New Roman"/>
              <a:sym typeface="Times New Roman"/>
            </a:endParaRPr>
          </a:p>
        </p:txBody>
      </p:sp>
      <p:sp>
        <p:nvSpPr>
          <p:cNvPr id="361" name="Google Shape;361;p61"/>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85750" lvl="0" marL="285750" rtl="0" algn="l">
              <a:lnSpc>
                <a:spcPct val="115000"/>
              </a:lnSpc>
              <a:spcBef>
                <a:spcPts val="0"/>
              </a:spcBef>
              <a:spcAft>
                <a:spcPts val="0"/>
              </a:spcAft>
              <a:buClr>
                <a:srgbClr val="111111"/>
              </a:buClr>
              <a:buSzPts val="1300"/>
              <a:buChar char="●"/>
            </a:pPr>
            <a:r>
              <a:rPr lang="en-GB">
                <a:solidFill>
                  <a:srgbClr val="111111"/>
                </a:solidFill>
              </a:rPr>
              <a:t>Auto Arima</a:t>
            </a:r>
            <a:endParaRPr>
              <a:solidFill>
                <a:srgbClr val="111111"/>
              </a:solidFill>
            </a:endParaRPr>
          </a:p>
          <a:p>
            <a:pPr indent="-285750" lvl="0" marL="285750" rtl="0" algn="l">
              <a:lnSpc>
                <a:spcPct val="115000"/>
              </a:lnSpc>
              <a:spcBef>
                <a:spcPts val="1200"/>
              </a:spcBef>
              <a:spcAft>
                <a:spcPts val="0"/>
              </a:spcAft>
              <a:buClr>
                <a:srgbClr val="111111"/>
              </a:buClr>
              <a:buSzPts val="1300"/>
              <a:buChar char="●"/>
            </a:pPr>
            <a:r>
              <a:rPr lang="en-GB">
                <a:solidFill>
                  <a:srgbClr val="111111"/>
                </a:solidFill>
              </a:rPr>
              <a:t>XGBoost</a:t>
            </a:r>
            <a:endParaRPr>
              <a:solidFill>
                <a:srgbClr val="111111"/>
              </a:solidFill>
            </a:endParaRPr>
          </a:p>
          <a:p>
            <a:pPr indent="-285750" lvl="0" marL="285750" rtl="0" algn="l">
              <a:lnSpc>
                <a:spcPct val="115000"/>
              </a:lnSpc>
              <a:spcBef>
                <a:spcPts val="1200"/>
              </a:spcBef>
              <a:spcAft>
                <a:spcPts val="0"/>
              </a:spcAft>
              <a:buClr>
                <a:srgbClr val="111111"/>
              </a:buClr>
              <a:buSzPts val="1300"/>
              <a:buChar char="●"/>
            </a:pPr>
            <a:r>
              <a:rPr lang="en-GB">
                <a:solidFill>
                  <a:srgbClr val="111111"/>
                </a:solidFill>
              </a:rPr>
              <a:t>LSTM</a:t>
            </a:r>
            <a:endParaRPr>
              <a:solidFill>
                <a:srgbClr val="111111"/>
              </a:solidFill>
            </a:endParaRPr>
          </a:p>
          <a:p>
            <a:pPr indent="-285750" lvl="0" marL="285750" rtl="0" algn="l">
              <a:lnSpc>
                <a:spcPct val="115000"/>
              </a:lnSpc>
              <a:spcBef>
                <a:spcPts val="1200"/>
              </a:spcBef>
              <a:spcAft>
                <a:spcPts val="0"/>
              </a:spcAft>
              <a:buClr>
                <a:srgbClr val="111111"/>
              </a:buClr>
              <a:buSzPts val="1300"/>
              <a:buChar char="●"/>
            </a:pPr>
            <a:r>
              <a:rPr lang="en-GB">
                <a:solidFill>
                  <a:srgbClr val="111111"/>
                </a:solidFill>
              </a:rPr>
              <a:t>GARCH</a:t>
            </a:r>
            <a:endParaRPr>
              <a:solidFill>
                <a:srgbClr val="111111"/>
              </a:solidFill>
            </a:endParaRPr>
          </a:p>
          <a:p>
            <a:pPr indent="-285750" lvl="0" marL="285750" rtl="0" algn="l">
              <a:lnSpc>
                <a:spcPct val="115000"/>
              </a:lnSpc>
              <a:spcBef>
                <a:spcPts val="1200"/>
              </a:spcBef>
              <a:spcAft>
                <a:spcPts val="1200"/>
              </a:spcAft>
              <a:buClr>
                <a:srgbClr val="111111"/>
              </a:buClr>
              <a:buSzPts val="1300"/>
              <a:buChar char="●"/>
            </a:pPr>
            <a:r>
              <a:rPr lang="en-GB">
                <a:solidFill>
                  <a:srgbClr val="111111"/>
                </a:solidFill>
              </a:rPr>
              <a:t>KALMAN FILTER</a:t>
            </a:r>
            <a:endParaRPr>
              <a:solidFill>
                <a:srgbClr val="11111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sz="1800"/>
              <a:t>AUTO ARIMA (AutoRegressive Integrated Moving Average)</a:t>
            </a:r>
            <a:br>
              <a:rPr lang="en-GB" sz="1800"/>
            </a:br>
            <a:endParaRPr sz="1800"/>
          </a:p>
        </p:txBody>
      </p:sp>
      <p:sp>
        <p:nvSpPr>
          <p:cNvPr id="367" name="Google Shape;367;p6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85750" lvl="0" marL="285750" rtl="0" algn="l">
              <a:lnSpc>
                <a:spcPct val="115000"/>
              </a:lnSpc>
              <a:spcBef>
                <a:spcPts val="0"/>
              </a:spcBef>
              <a:spcAft>
                <a:spcPts val="0"/>
              </a:spcAft>
              <a:buSzPts val="1300"/>
              <a:buChar char="●"/>
            </a:pPr>
            <a:r>
              <a:rPr lang="en-GB"/>
              <a:t> Statistical analysis model that uses time-series data to better understand the data set or predict future trends.</a:t>
            </a:r>
            <a:endParaRPr/>
          </a:p>
          <a:p>
            <a:pPr indent="-285750" lvl="0" marL="285750" rtl="0" algn="l">
              <a:lnSpc>
                <a:spcPct val="115000"/>
              </a:lnSpc>
              <a:spcBef>
                <a:spcPts val="1200"/>
              </a:spcBef>
              <a:spcAft>
                <a:spcPts val="0"/>
              </a:spcAft>
              <a:buSzPts val="1300"/>
              <a:buChar char="●"/>
            </a:pPr>
            <a:r>
              <a:rPr lang="en-GB"/>
              <a:t> Arima term into three terms, AR, I, MA:</a:t>
            </a:r>
            <a:endParaRPr/>
          </a:p>
          <a:p>
            <a:pPr indent="-285750" lvl="0" marL="285750" rtl="0" algn="l">
              <a:lnSpc>
                <a:spcPct val="115000"/>
              </a:lnSpc>
              <a:spcBef>
                <a:spcPts val="1200"/>
              </a:spcBef>
              <a:spcAft>
                <a:spcPts val="0"/>
              </a:spcAft>
              <a:buSzPts val="1300"/>
              <a:buChar char="●"/>
            </a:pPr>
            <a:r>
              <a:rPr lang="en-GB"/>
              <a:t>p: the number of lag observations in the model; also known as the lag order.</a:t>
            </a:r>
            <a:endParaRPr/>
          </a:p>
          <a:p>
            <a:pPr indent="-285750" lvl="0" marL="285750" rtl="0" algn="l">
              <a:lnSpc>
                <a:spcPct val="115000"/>
              </a:lnSpc>
              <a:spcBef>
                <a:spcPts val="1200"/>
              </a:spcBef>
              <a:spcAft>
                <a:spcPts val="0"/>
              </a:spcAft>
              <a:buSzPts val="1300"/>
              <a:buChar char="●"/>
            </a:pPr>
            <a:r>
              <a:rPr lang="en-GB"/>
              <a:t>d: the number of times that the raw observations are differenced; also known as the degree of differencing.</a:t>
            </a:r>
            <a:endParaRPr/>
          </a:p>
          <a:p>
            <a:pPr indent="-285750" lvl="0" marL="285750" rtl="0" algn="l">
              <a:lnSpc>
                <a:spcPct val="115000"/>
              </a:lnSpc>
              <a:spcBef>
                <a:spcPts val="1200"/>
              </a:spcBef>
              <a:spcAft>
                <a:spcPts val="0"/>
              </a:spcAft>
              <a:buSzPts val="1300"/>
              <a:buChar char="●"/>
            </a:pPr>
            <a:r>
              <a:rPr lang="en-GB"/>
              <a:t>q: the size of the moving average window; also known as the order of the moving average.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a:t>Decomposition-</a:t>
            </a:r>
            <a:endParaRPr/>
          </a:p>
          <a:p>
            <a:pPr indent="0" lvl="0" marL="0" rtl="0" algn="l">
              <a:lnSpc>
                <a:spcPct val="100000"/>
              </a:lnSpc>
              <a:spcBef>
                <a:spcPts val="0"/>
              </a:spcBef>
              <a:spcAft>
                <a:spcPts val="0"/>
              </a:spcAft>
              <a:buClr>
                <a:schemeClr val="lt1"/>
              </a:buClr>
              <a:buSzPts val="2800"/>
              <a:buNone/>
            </a:pPr>
            <a:r>
              <a:rPr lang="en-GB"/>
              <a:t>Trend- Seasonal</a:t>
            </a:r>
            <a:endParaRPr/>
          </a:p>
        </p:txBody>
      </p:sp>
      <p:sp>
        <p:nvSpPr>
          <p:cNvPr id="373" name="Google Shape;373;p6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374" name="Google Shape;374;p63"/>
          <p:cNvPicPr preferRelativeResize="0"/>
          <p:nvPr/>
        </p:nvPicPr>
        <p:blipFill rotWithShape="1">
          <a:blip r:embed="rId3">
            <a:alphaModFix/>
          </a:blip>
          <a:srcRect b="0" l="0" r="0" t="0"/>
          <a:stretch/>
        </p:blipFill>
        <p:spPr>
          <a:xfrm>
            <a:off x="4294100" y="1092200"/>
            <a:ext cx="4642975" cy="2959100"/>
          </a:xfrm>
          <a:prstGeom prst="rect">
            <a:avLst/>
          </a:prstGeom>
          <a:noFill/>
          <a:ln cap="flat" cmpd="sng" w="9525">
            <a:solidFill>
              <a:schemeClr val="dk1"/>
            </a:solidFill>
            <a:prstDash val="solid"/>
            <a:round/>
            <a:headEnd len="sm" w="sm" type="none"/>
            <a:tailEnd len="sm" w="sm" type="none"/>
          </a:ln>
        </p:spPr>
      </p:pic>
      <p:pic>
        <p:nvPicPr>
          <p:cNvPr id="375" name="Google Shape;375;p63"/>
          <p:cNvPicPr preferRelativeResize="0"/>
          <p:nvPr/>
        </p:nvPicPr>
        <p:blipFill rotWithShape="1">
          <a:blip r:embed="rId4">
            <a:alphaModFix/>
          </a:blip>
          <a:srcRect b="0" l="0" r="0" t="0"/>
          <a:stretch/>
        </p:blipFill>
        <p:spPr>
          <a:xfrm>
            <a:off x="144780" y="1704975"/>
            <a:ext cx="4040505" cy="173418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a:t>Seasonal -Box Plot-  Month wise </a:t>
            </a:r>
            <a:endParaRPr/>
          </a:p>
        </p:txBody>
      </p:sp>
      <p:pic>
        <p:nvPicPr>
          <p:cNvPr id="381" name="Google Shape;381;p64"/>
          <p:cNvPicPr preferRelativeResize="0"/>
          <p:nvPr/>
        </p:nvPicPr>
        <p:blipFill rotWithShape="1">
          <a:blip r:embed="rId3">
            <a:alphaModFix/>
          </a:blip>
          <a:srcRect b="0" l="0" r="0" t="0"/>
          <a:stretch/>
        </p:blipFill>
        <p:spPr>
          <a:xfrm>
            <a:off x="4550528" y="1141875"/>
            <a:ext cx="4354700" cy="3567948"/>
          </a:xfrm>
          <a:prstGeom prst="rect">
            <a:avLst/>
          </a:prstGeom>
          <a:noFill/>
          <a:ln cap="flat" cmpd="sng" w="9525">
            <a:solidFill>
              <a:schemeClr val="dk1"/>
            </a:solidFill>
            <a:prstDash val="solid"/>
            <a:round/>
            <a:headEnd len="sm" w="sm" type="none"/>
            <a:tailEnd len="sm" w="sm" type="none"/>
          </a:ln>
        </p:spPr>
      </p:pic>
      <p:pic>
        <p:nvPicPr>
          <p:cNvPr id="382" name="Google Shape;382;p64"/>
          <p:cNvPicPr preferRelativeResize="0"/>
          <p:nvPr/>
        </p:nvPicPr>
        <p:blipFill rotWithShape="1">
          <a:blip r:embed="rId4">
            <a:alphaModFix/>
          </a:blip>
          <a:srcRect b="0" l="0" r="0" t="0"/>
          <a:stretch/>
        </p:blipFill>
        <p:spPr>
          <a:xfrm>
            <a:off x="32050" y="2206325"/>
            <a:ext cx="4265851" cy="15614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5"/>
          <p:cNvPicPr preferRelativeResize="0"/>
          <p:nvPr/>
        </p:nvPicPr>
        <p:blipFill rotWithShape="1">
          <a:blip r:embed="rId3">
            <a:alphaModFix/>
          </a:blip>
          <a:srcRect b="0" l="6226" r="0" t="-1378"/>
          <a:stretch/>
        </p:blipFill>
        <p:spPr>
          <a:xfrm>
            <a:off x="231800" y="1379474"/>
            <a:ext cx="4152976" cy="3354825"/>
          </a:xfrm>
          <a:prstGeom prst="rect">
            <a:avLst/>
          </a:prstGeom>
          <a:noFill/>
          <a:ln cap="flat" cmpd="sng" w="9525">
            <a:solidFill>
              <a:schemeClr val="dk1"/>
            </a:solidFill>
            <a:prstDash val="solid"/>
            <a:round/>
            <a:headEnd len="sm" w="sm" type="none"/>
            <a:tailEnd len="sm" w="sm" type="none"/>
          </a:ln>
        </p:spPr>
      </p:pic>
      <p:sp>
        <p:nvSpPr>
          <p:cNvPr id="388" name="Google Shape;388;p65"/>
          <p:cNvSpPr txBox="1"/>
          <p:nvPr/>
        </p:nvSpPr>
        <p:spPr>
          <a:xfrm>
            <a:off x="231800" y="264900"/>
            <a:ext cx="65562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lt1"/>
                </a:solidFill>
                <a:latin typeface="Roboto"/>
                <a:ea typeface="Roboto"/>
                <a:cs typeface="Roboto"/>
                <a:sym typeface="Roboto"/>
              </a:rPr>
              <a:t>ADF (Augmented Dickey-Fuller) Test</a:t>
            </a:r>
            <a:endParaRPr sz="25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389" name="Google Shape;389;p65"/>
          <p:cNvSpPr txBox="1"/>
          <p:nvPr/>
        </p:nvSpPr>
        <p:spPr>
          <a:xfrm>
            <a:off x="4572000" y="1463850"/>
            <a:ext cx="43710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111111"/>
                </a:solidFill>
                <a:latin typeface="Roboto"/>
                <a:ea typeface="Roboto"/>
                <a:cs typeface="Roboto"/>
                <a:sym typeface="Roboto"/>
              </a:rPr>
              <a:t>One of the most widely used statistical tests is the Dickey-Fuller test. It can be used to determine whether or not a series has a unit root, and thus whether or not the series is stationary. This test’s null and alternative  hypotheses are:</a:t>
            </a:r>
            <a:endParaRPr sz="1200">
              <a:solidFill>
                <a:srgbClr val="111111"/>
              </a:solidFill>
              <a:latin typeface="Roboto"/>
              <a:ea typeface="Roboto"/>
              <a:cs typeface="Roboto"/>
              <a:sym typeface="Roboto"/>
            </a:endParaRPr>
          </a:p>
          <a:p>
            <a:pPr indent="0" lvl="0" marL="0" rtl="0" algn="l">
              <a:spcBef>
                <a:spcPts val="0"/>
              </a:spcBef>
              <a:spcAft>
                <a:spcPts val="0"/>
              </a:spcAft>
              <a:buNone/>
            </a:pPr>
            <a:r>
              <a:t/>
            </a:r>
            <a:endParaRPr sz="1200">
              <a:solidFill>
                <a:srgbClr val="111111"/>
              </a:solidFill>
              <a:latin typeface="Roboto"/>
              <a:ea typeface="Roboto"/>
              <a:cs typeface="Roboto"/>
              <a:sym typeface="Roboto"/>
            </a:endParaRPr>
          </a:p>
          <a:p>
            <a:pPr indent="0" lvl="0" marL="0" rtl="0" algn="l">
              <a:spcBef>
                <a:spcPts val="0"/>
              </a:spcBef>
              <a:spcAft>
                <a:spcPts val="0"/>
              </a:spcAft>
              <a:buNone/>
            </a:pPr>
            <a:r>
              <a:rPr b="1" lang="en-GB" sz="1200">
                <a:solidFill>
                  <a:srgbClr val="111111"/>
                </a:solidFill>
                <a:latin typeface="Roboto"/>
                <a:ea typeface="Roboto"/>
                <a:cs typeface="Roboto"/>
                <a:sym typeface="Roboto"/>
              </a:rPr>
              <a:t>Null Hypothesis</a:t>
            </a:r>
            <a:r>
              <a:rPr lang="en-GB" sz="1200">
                <a:solidFill>
                  <a:srgbClr val="111111"/>
                </a:solidFill>
                <a:latin typeface="Roboto"/>
                <a:ea typeface="Roboto"/>
                <a:cs typeface="Roboto"/>
                <a:sym typeface="Roboto"/>
              </a:rPr>
              <a:t>: The series has a unit root (value of a =1)</a:t>
            </a:r>
            <a:endParaRPr sz="1200">
              <a:solidFill>
                <a:srgbClr val="111111"/>
              </a:solidFill>
              <a:latin typeface="Roboto"/>
              <a:ea typeface="Roboto"/>
              <a:cs typeface="Roboto"/>
              <a:sym typeface="Roboto"/>
            </a:endParaRPr>
          </a:p>
          <a:p>
            <a:pPr indent="0" lvl="0" marL="0" rtl="0" algn="l">
              <a:spcBef>
                <a:spcPts val="0"/>
              </a:spcBef>
              <a:spcAft>
                <a:spcPts val="0"/>
              </a:spcAft>
              <a:buNone/>
            </a:pPr>
            <a:r>
              <a:t/>
            </a:r>
            <a:endParaRPr sz="1200">
              <a:solidFill>
                <a:srgbClr val="111111"/>
              </a:solidFill>
              <a:latin typeface="Roboto"/>
              <a:ea typeface="Roboto"/>
              <a:cs typeface="Roboto"/>
              <a:sym typeface="Roboto"/>
            </a:endParaRPr>
          </a:p>
          <a:p>
            <a:pPr indent="0" lvl="0" marL="0" rtl="0" algn="l">
              <a:spcBef>
                <a:spcPts val="0"/>
              </a:spcBef>
              <a:spcAft>
                <a:spcPts val="0"/>
              </a:spcAft>
              <a:buNone/>
            </a:pPr>
            <a:r>
              <a:rPr b="1" lang="en-GB" sz="1200">
                <a:solidFill>
                  <a:srgbClr val="111111"/>
                </a:solidFill>
                <a:latin typeface="Roboto"/>
                <a:ea typeface="Roboto"/>
                <a:cs typeface="Roboto"/>
                <a:sym typeface="Roboto"/>
              </a:rPr>
              <a:t>Alternate Hypothesis:</a:t>
            </a:r>
            <a:r>
              <a:rPr lang="en-GB" sz="1200">
                <a:solidFill>
                  <a:srgbClr val="111111"/>
                </a:solidFill>
                <a:latin typeface="Roboto"/>
                <a:ea typeface="Roboto"/>
                <a:cs typeface="Roboto"/>
                <a:sym typeface="Roboto"/>
              </a:rPr>
              <a:t> The series has no unit root.</a:t>
            </a:r>
            <a:endParaRPr sz="1200">
              <a:solidFill>
                <a:srgbClr val="111111"/>
              </a:solidFill>
              <a:latin typeface="Roboto"/>
              <a:ea typeface="Roboto"/>
              <a:cs typeface="Roboto"/>
              <a:sym typeface="Roboto"/>
            </a:endParaRPr>
          </a:p>
          <a:p>
            <a:pPr indent="0" lvl="0" marL="0" rtl="0" algn="l">
              <a:spcBef>
                <a:spcPts val="0"/>
              </a:spcBef>
              <a:spcAft>
                <a:spcPts val="0"/>
              </a:spcAft>
              <a:buNone/>
            </a:pPr>
            <a:r>
              <a:t/>
            </a:r>
            <a:endParaRPr sz="1200">
              <a:solidFill>
                <a:srgbClr val="111111"/>
              </a:solidFill>
              <a:latin typeface="Roboto"/>
              <a:ea typeface="Roboto"/>
              <a:cs typeface="Roboto"/>
              <a:sym typeface="Roboto"/>
            </a:endParaRPr>
          </a:p>
          <a:p>
            <a:pPr indent="0" lvl="0" marL="0" rtl="0" algn="l">
              <a:spcBef>
                <a:spcPts val="0"/>
              </a:spcBef>
              <a:spcAft>
                <a:spcPts val="0"/>
              </a:spcAft>
              <a:buNone/>
            </a:pPr>
            <a:r>
              <a:rPr lang="en-GB" sz="1200">
                <a:solidFill>
                  <a:srgbClr val="111111"/>
                </a:solidFill>
                <a:latin typeface="Roboto"/>
                <a:ea typeface="Roboto"/>
                <a:cs typeface="Roboto"/>
                <a:sym typeface="Roboto"/>
              </a:rPr>
              <a:t>If the null hypothesis is not rejected, the series is said to be non-stationary. The series can be linear or difference stationary as a result of this.</a:t>
            </a:r>
            <a:endParaRPr sz="1200">
              <a:solidFill>
                <a:srgbClr val="111111"/>
              </a:solidFill>
              <a:latin typeface="Roboto"/>
              <a:ea typeface="Roboto"/>
              <a:cs typeface="Roboto"/>
              <a:sym typeface="Roboto"/>
            </a:endParaRPr>
          </a:p>
          <a:p>
            <a:pPr indent="0" lvl="0" marL="0" rtl="0" algn="l">
              <a:spcBef>
                <a:spcPts val="0"/>
              </a:spcBef>
              <a:spcAft>
                <a:spcPts val="0"/>
              </a:spcAft>
              <a:buNone/>
            </a:pPr>
            <a:r>
              <a:t/>
            </a:r>
            <a:endParaRPr sz="1200">
              <a:solidFill>
                <a:srgbClr val="111111"/>
              </a:solidFill>
              <a:latin typeface="Roboto"/>
              <a:ea typeface="Roboto"/>
              <a:cs typeface="Roboto"/>
              <a:sym typeface="Roboto"/>
            </a:endParaRPr>
          </a:p>
          <a:p>
            <a:pPr indent="0" lvl="0" marL="0" rtl="0" algn="l">
              <a:spcBef>
                <a:spcPts val="0"/>
              </a:spcBef>
              <a:spcAft>
                <a:spcPts val="0"/>
              </a:spcAft>
              <a:buNone/>
            </a:pPr>
            <a:r>
              <a:rPr lang="en-GB" sz="1200">
                <a:solidFill>
                  <a:srgbClr val="111111"/>
                </a:solidFill>
                <a:latin typeface="Roboto"/>
                <a:ea typeface="Roboto"/>
                <a:cs typeface="Roboto"/>
                <a:sym typeface="Roboto"/>
              </a:rPr>
              <a:t>The series becomes stationary if both the mean and standard deviation are flat lines (constant mean and constant variance).</a:t>
            </a:r>
            <a:endParaRPr sz="1200">
              <a:solidFill>
                <a:srgbClr val="111111"/>
              </a:solidFill>
              <a:latin typeface="Roboto"/>
              <a:ea typeface="Roboto"/>
              <a:cs typeface="Roboto"/>
              <a:sym typeface="Roboto"/>
            </a:endParaRPr>
          </a:p>
          <a:p>
            <a:pPr indent="0" lvl="0" marL="0" rtl="0" algn="l">
              <a:spcBef>
                <a:spcPts val="0"/>
              </a:spcBef>
              <a:spcAft>
                <a:spcPts val="0"/>
              </a:spcAft>
              <a:buNone/>
            </a:pPr>
            <a:r>
              <a:t/>
            </a:r>
            <a:endParaRPr sz="1200">
              <a:solidFill>
                <a:srgbClr val="111111"/>
              </a:solidFill>
              <a:latin typeface="Roboto"/>
              <a:ea typeface="Roboto"/>
              <a:cs typeface="Roboto"/>
              <a:sym typeface="Roboto"/>
            </a:endParaRPr>
          </a:p>
          <a:p>
            <a:pPr indent="0" lvl="0" marL="0" rtl="0" algn="l">
              <a:spcBef>
                <a:spcPts val="0"/>
              </a:spcBef>
              <a:spcAft>
                <a:spcPts val="0"/>
              </a:spcAft>
              <a:buNone/>
            </a:pPr>
            <a:r>
              <a:t/>
            </a:r>
            <a:endParaRPr>
              <a:solidFill>
                <a:srgbClr val="11111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9"/>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Objectives</a:t>
            </a:r>
            <a:endParaRPr/>
          </a:p>
        </p:txBody>
      </p:sp>
      <p:sp>
        <p:nvSpPr>
          <p:cNvPr id="187" name="Google Shape;187;p39"/>
          <p:cNvSpPr txBox="1"/>
          <p:nvPr>
            <p:ph idx="1" type="subTitle"/>
          </p:nvPr>
        </p:nvSpPr>
        <p:spPr>
          <a:xfrm>
            <a:off x="311700" y="1444000"/>
            <a:ext cx="6562200" cy="3126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GB"/>
              <a:t>NVR Stock and comparison with competitors from 2017 to 2022</a:t>
            </a:r>
            <a:endParaRPr/>
          </a:p>
          <a:p>
            <a:pPr indent="-330200" lvl="0" marL="457200" rtl="0" algn="l">
              <a:spcBef>
                <a:spcPts val="0"/>
              </a:spcBef>
              <a:spcAft>
                <a:spcPts val="0"/>
              </a:spcAft>
              <a:buSzPts val="1600"/>
              <a:buAutoNum type="arabicPeriod"/>
            </a:pPr>
            <a:r>
              <a:rPr lang="en-GB"/>
              <a:t>Study of various models with dataset of NVR stocks (3 Factor Fama French, CAPM)</a:t>
            </a:r>
            <a:endParaRPr/>
          </a:p>
          <a:p>
            <a:pPr indent="-330200" lvl="0" marL="457200" rtl="0" algn="l">
              <a:spcBef>
                <a:spcPts val="0"/>
              </a:spcBef>
              <a:spcAft>
                <a:spcPts val="0"/>
              </a:spcAft>
              <a:buSzPts val="1600"/>
              <a:buAutoNum type="arabicPeriod"/>
            </a:pPr>
            <a:r>
              <a:rPr lang="en-GB"/>
              <a:t>Kalman &amp; Garch models for price prediction</a:t>
            </a:r>
            <a:endParaRPr/>
          </a:p>
          <a:p>
            <a:pPr indent="-330200" lvl="0" marL="457200" rtl="0" algn="l">
              <a:spcBef>
                <a:spcPts val="0"/>
              </a:spcBef>
              <a:spcAft>
                <a:spcPts val="0"/>
              </a:spcAft>
              <a:buSzPts val="1600"/>
              <a:buAutoNum type="arabicPeriod"/>
            </a:pPr>
            <a:r>
              <a:rPr lang="en-GB"/>
              <a:t>Candidate Models to predict future values (Auto Arima, XGBoost, LSTM)</a:t>
            </a:r>
            <a:endParaRPr/>
          </a:p>
          <a:p>
            <a:pPr indent="-330200" lvl="0" marL="457200" rtl="0" algn="l">
              <a:spcBef>
                <a:spcPts val="0"/>
              </a:spcBef>
              <a:spcAft>
                <a:spcPts val="0"/>
              </a:spcAft>
              <a:buSzPts val="1600"/>
              <a:buAutoNum type="arabicPeriod"/>
            </a:pPr>
            <a:r>
              <a:rPr lang="en-GB"/>
              <a:t>Generating trading signals using model methods (3MA &amp; MACD)</a:t>
            </a:r>
            <a:endParaRPr/>
          </a:p>
          <a:p>
            <a:pPr indent="-330200" lvl="0" marL="457200" rtl="0" algn="l">
              <a:spcBef>
                <a:spcPts val="0"/>
              </a:spcBef>
              <a:spcAft>
                <a:spcPts val="0"/>
              </a:spcAft>
              <a:buSzPts val="1600"/>
              <a:buAutoNum type="arabicPeriod"/>
            </a:pPr>
            <a:r>
              <a:rPr lang="en-GB"/>
              <a:t>Portfolio, Conclusion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Autocorrelation - Partial Correlation</a:t>
            </a:r>
            <a:endParaRPr/>
          </a:p>
        </p:txBody>
      </p:sp>
      <p:pic>
        <p:nvPicPr>
          <p:cNvPr id="395" name="Google Shape;395;p66"/>
          <p:cNvPicPr preferRelativeResize="0"/>
          <p:nvPr/>
        </p:nvPicPr>
        <p:blipFill rotWithShape="1">
          <a:blip r:embed="rId3">
            <a:alphaModFix/>
          </a:blip>
          <a:srcRect b="0" l="0" r="0" t="0"/>
          <a:stretch/>
        </p:blipFill>
        <p:spPr>
          <a:xfrm>
            <a:off x="597055" y="1969988"/>
            <a:ext cx="3022601" cy="2629536"/>
          </a:xfrm>
          <a:prstGeom prst="rect">
            <a:avLst/>
          </a:prstGeom>
          <a:noFill/>
          <a:ln cap="flat" cmpd="sng" w="9525">
            <a:solidFill>
              <a:schemeClr val="dk1"/>
            </a:solidFill>
            <a:prstDash val="solid"/>
            <a:round/>
            <a:headEnd len="sm" w="sm" type="none"/>
            <a:tailEnd len="sm" w="sm" type="none"/>
          </a:ln>
        </p:spPr>
      </p:pic>
      <p:pic>
        <p:nvPicPr>
          <p:cNvPr id="396" name="Google Shape;396;p66"/>
          <p:cNvPicPr preferRelativeResize="0"/>
          <p:nvPr/>
        </p:nvPicPr>
        <p:blipFill rotWithShape="1">
          <a:blip r:embed="rId4">
            <a:alphaModFix/>
          </a:blip>
          <a:srcRect b="0" l="0" r="0" t="0"/>
          <a:stretch/>
        </p:blipFill>
        <p:spPr>
          <a:xfrm>
            <a:off x="5038800" y="2062563"/>
            <a:ext cx="2947050" cy="24444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55555"/>
              <a:buNone/>
            </a:pPr>
            <a:r>
              <a:rPr lang="en-GB" sz="2000"/>
              <a:t>Moving Average</a:t>
            </a:r>
            <a:br>
              <a:rPr lang="en-GB" sz="2000"/>
            </a:br>
            <a:br>
              <a:rPr lang="en-GB" sz="2000"/>
            </a:br>
            <a:br>
              <a:rPr lang="en-GB" sz="2000"/>
            </a:br>
            <a:br>
              <a:rPr lang="en-GB" sz="2000"/>
            </a:br>
            <a:br>
              <a:rPr lang="en-GB" sz="2000"/>
            </a:br>
            <a:br>
              <a:rPr lang="en-GB" sz="2000"/>
            </a:br>
            <a:br>
              <a:rPr lang="en-GB" sz="2000"/>
            </a:br>
            <a:r>
              <a:rPr lang="en-GB" sz="2000"/>
              <a:t>Exponential </a:t>
            </a:r>
            <a:r>
              <a:rPr lang="en-GB" sz="2000"/>
              <a:t>Smoothing</a:t>
            </a:r>
            <a:br>
              <a:rPr lang="en-GB" sz="2000"/>
            </a:br>
            <a:br>
              <a:rPr lang="en-GB" sz="2000"/>
            </a:br>
            <a:br>
              <a:rPr lang="en-GB" sz="2000"/>
            </a:br>
            <a:br>
              <a:rPr lang="en-GB" sz="2000"/>
            </a:br>
            <a:br>
              <a:rPr lang="en-GB" sz="2000"/>
            </a:br>
            <a:endParaRPr sz="2000"/>
          </a:p>
        </p:txBody>
      </p:sp>
      <p:sp>
        <p:nvSpPr>
          <p:cNvPr id="402" name="Google Shape;402;p6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a:p>
            <a:pPr indent="-228600" lvl="0" marL="457200" rtl="0" algn="l">
              <a:lnSpc>
                <a:spcPct val="115000"/>
              </a:lnSpc>
              <a:spcBef>
                <a:spcPts val="0"/>
              </a:spcBef>
              <a:spcAft>
                <a:spcPts val="0"/>
              </a:spcAft>
              <a:buSzPts val="1300"/>
              <a:buNone/>
            </a:pPr>
            <a:r>
              <a:t/>
            </a:r>
            <a:endParaRPr/>
          </a:p>
        </p:txBody>
      </p:sp>
      <p:pic>
        <p:nvPicPr>
          <p:cNvPr id="403" name="Google Shape;403;p67"/>
          <p:cNvPicPr preferRelativeResize="0"/>
          <p:nvPr/>
        </p:nvPicPr>
        <p:blipFill rotWithShape="1">
          <a:blip r:embed="rId3">
            <a:alphaModFix/>
          </a:blip>
          <a:srcRect b="0" l="0" r="0" t="0"/>
          <a:stretch/>
        </p:blipFill>
        <p:spPr>
          <a:xfrm>
            <a:off x="4436110" y="682625"/>
            <a:ext cx="4412615" cy="1936750"/>
          </a:xfrm>
          <a:prstGeom prst="rect">
            <a:avLst/>
          </a:prstGeom>
          <a:noFill/>
          <a:ln cap="flat" cmpd="sng" w="9525">
            <a:solidFill>
              <a:schemeClr val="dk1"/>
            </a:solidFill>
            <a:prstDash val="solid"/>
            <a:round/>
            <a:headEnd len="sm" w="sm" type="none"/>
            <a:tailEnd len="sm" w="sm" type="none"/>
          </a:ln>
        </p:spPr>
      </p:pic>
      <p:pic>
        <p:nvPicPr>
          <p:cNvPr id="404" name="Google Shape;404;p67"/>
          <p:cNvPicPr preferRelativeResize="0"/>
          <p:nvPr/>
        </p:nvPicPr>
        <p:blipFill rotWithShape="1">
          <a:blip r:embed="rId4">
            <a:alphaModFix/>
          </a:blip>
          <a:srcRect b="0" l="0" r="0" t="0"/>
          <a:stretch/>
        </p:blipFill>
        <p:spPr>
          <a:xfrm>
            <a:off x="543546" y="1142375"/>
            <a:ext cx="2789800" cy="1017250"/>
          </a:xfrm>
          <a:prstGeom prst="rect">
            <a:avLst/>
          </a:prstGeom>
          <a:noFill/>
          <a:ln cap="flat" cmpd="sng" w="9525">
            <a:solidFill>
              <a:schemeClr val="dk1"/>
            </a:solidFill>
            <a:prstDash val="solid"/>
            <a:round/>
            <a:headEnd len="sm" w="sm" type="none"/>
            <a:tailEnd len="sm" w="sm" type="none"/>
          </a:ln>
        </p:spPr>
      </p:pic>
      <p:pic>
        <p:nvPicPr>
          <p:cNvPr id="405" name="Google Shape;405;p67"/>
          <p:cNvPicPr preferRelativeResize="0"/>
          <p:nvPr/>
        </p:nvPicPr>
        <p:blipFill rotWithShape="1">
          <a:blip r:embed="rId5">
            <a:alphaModFix/>
          </a:blip>
          <a:srcRect b="0" l="0" r="0" t="0"/>
          <a:stretch/>
        </p:blipFill>
        <p:spPr>
          <a:xfrm>
            <a:off x="4436110" y="3168650"/>
            <a:ext cx="4519930" cy="2012315"/>
          </a:xfrm>
          <a:prstGeom prst="rect">
            <a:avLst/>
          </a:prstGeom>
          <a:noFill/>
          <a:ln cap="flat" cmpd="sng" w="9525">
            <a:solidFill>
              <a:schemeClr val="dk1"/>
            </a:solidFill>
            <a:prstDash val="solid"/>
            <a:round/>
            <a:headEnd len="sm" w="sm" type="none"/>
            <a:tailEnd len="sm" w="sm" type="none"/>
          </a:ln>
        </p:spPr>
      </p:pic>
      <p:pic>
        <p:nvPicPr>
          <p:cNvPr id="406" name="Google Shape;406;p67"/>
          <p:cNvPicPr preferRelativeResize="0"/>
          <p:nvPr/>
        </p:nvPicPr>
        <p:blipFill rotWithShape="1">
          <a:blip r:embed="rId6">
            <a:alphaModFix/>
          </a:blip>
          <a:srcRect b="0" l="0" r="0" t="0"/>
          <a:stretch/>
        </p:blipFill>
        <p:spPr>
          <a:xfrm>
            <a:off x="36825" y="3242952"/>
            <a:ext cx="4257052" cy="9071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Model Results</a:t>
            </a:r>
            <a:endParaRPr sz="1800"/>
          </a:p>
        </p:txBody>
      </p:sp>
      <p:pic>
        <p:nvPicPr>
          <p:cNvPr id="412" name="Google Shape;412;p68"/>
          <p:cNvPicPr preferRelativeResize="0"/>
          <p:nvPr/>
        </p:nvPicPr>
        <p:blipFill>
          <a:blip r:embed="rId3">
            <a:alphaModFix/>
          </a:blip>
          <a:stretch>
            <a:fillRect/>
          </a:stretch>
        </p:blipFill>
        <p:spPr>
          <a:xfrm>
            <a:off x="253875" y="1347424"/>
            <a:ext cx="6801576" cy="3701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AUTO ARIMA SUMMARY</a:t>
            </a:r>
            <a:br>
              <a:rPr lang="en-GB" sz="1800"/>
            </a:br>
            <a:br>
              <a:rPr lang="en-GB" sz="1800"/>
            </a:br>
            <a:r>
              <a:rPr lang="en-GB" sz="1800"/>
              <a:t>RMSE: 412</a:t>
            </a:r>
            <a:br>
              <a:rPr lang="en-GB" sz="1800"/>
            </a:br>
            <a:r>
              <a:rPr lang="en-GB" sz="1800"/>
              <a:t>Accuracy: 91.6%</a:t>
            </a:r>
            <a:endParaRPr sz="1800"/>
          </a:p>
        </p:txBody>
      </p:sp>
      <p:pic>
        <p:nvPicPr>
          <p:cNvPr id="418" name="Google Shape;418;p69"/>
          <p:cNvPicPr preferRelativeResize="0"/>
          <p:nvPr/>
        </p:nvPicPr>
        <p:blipFill rotWithShape="1">
          <a:blip r:embed="rId3">
            <a:alphaModFix/>
          </a:blip>
          <a:srcRect b="0" l="0" r="0" t="0"/>
          <a:stretch/>
        </p:blipFill>
        <p:spPr>
          <a:xfrm>
            <a:off x="542290" y="1966595"/>
            <a:ext cx="3321050" cy="1871980"/>
          </a:xfrm>
          <a:prstGeom prst="rect">
            <a:avLst/>
          </a:prstGeom>
          <a:noFill/>
          <a:ln cap="flat" cmpd="sng" w="9525">
            <a:solidFill>
              <a:schemeClr val="dk1"/>
            </a:solidFill>
            <a:prstDash val="solid"/>
            <a:round/>
            <a:headEnd len="sm" w="sm" type="none"/>
            <a:tailEnd len="sm" w="sm" type="none"/>
          </a:ln>
        </p:spPr>
      </p:pic>
      <p:pic>
        <p:nvPicPr>
          <p:cNvPr id="419" name="Google Shape;419;p69"/>
          <p:cNvPicPr preferRelativeResize="0"/>
          <p:nvPr/>
        </p:nvPicPr>
        <p:blipFill rotWithShape="1">
          <a:blip r:embed="rId4">
            <a:alphaModFix/>
          </a:blip>
          <a:srcRect b="0" l="0" r="0" t="0"/>
          <a:stretch/>
        </p:blipFill>
        <p:spPr>
          <a:xfrm>
            <a:off x="4344670" y="982345"/>
            <a:ext cx="4869815" cy="299275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0"/>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XGBOOST (eXtreme Gradient Boosting)</a:t>
            </a:r>
            <a:endParaRPr/>
          </a:p>
        </p:txBody>
      </p:sp>
      <p:sp>
        <p:nvSpPr>
          <p:cNvPr id="425" name="Google Shape;425;p70"/>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GB"/>
              <a:t>Approach where new models are created that predict the residuals or errors of prior models and then added together to make the final prediction.</a:t>
            </a:r>
            <a:endParaRPr/>
          </a:p>
          <a:p>
            <a:pPr indent="-311150" lvl="0" marL="457200" rtl="0" algn="l">
              <a:lnSpc>
                <a:spcPct val="115000"/>
              </a:lnSpc>
              <a:spcBef>
                <a:spcPts val="0"/>
              </a:spcBef>
              <a:spcAft>
                <a:spcPts val="0"/>
              </a:spcAft>
              <a:buSzPts val="1300"/>
              <a:buChar char="●"/>
            </a:pPr>
            <a:r>
              <a:rPr lang="en-GB"/>
              <a:t>Preferred for structured or tabular datasets on classification and regression predictive modeling problems.</a:t>
            </a:r>
            <a:endParaRPr/>
          </a:p>
          <a:p>
            <a:pPr indent="-311150" lvl="0" marL="457200" rtl="0" algn="l">
              <a:lnSpc>
                <a:spcPct val="115000"/>
              </a:lnSpc>
              <a:spcBef>
                <a:spcPts val="0"/>
              </a:spcBef>
              <a:spcAft>
                <a:spcPts val="0"/>
              </a:spcAft>
              <a:buSzPts val="1300"/>
              <a:buChar char="●"/>
            </a:pPr>
            <a:r>
              <a:rPr lang="en-GB"/>
              <a:t>New models are added to correct the errors made by existing models. </a:t>
            </a:r>
            <a:endParaRPr/>
          </a:p>
          <a:p>
            <a:pPr indent="-311150" lvl="0" marL="457200" rtl="0" algn="l">
              <a:lnSpc>
                <a:spcPct val="115000"/>
              </a:lnSpc>
              <a:spcBef>
                <a:spcPts val="0"/>
              </a:spcBef>
              <a:spcAft>
                <a:spcPts val="0"/>
              </a:spcAft>
              <a:buSzPts val="1300"/>
              <a:buChar char="●"/>
            </a:pPr>
            <a:r>
              <a:rPr lang="en-GB"/>
              <a:t>Models are added sequentially until no further improvements can be made.</a:t>
            </a:r>
            <a:endParaRPr/>
          </a:p>
          <a:p>
            <a:pPr indent="0" lvl="0" marL="146050" rtl="0" algn="l">
              <a:lnSpc>
                <a:spcPct val="115000"/>
              </a:lnSpc>
              <a:spcBef>
                <a:spcPts val="0"/>
              </a:spcBef>
              <a:spcAft>
                <a:spcPts val="0"/>
              </a:spcAft>
              <a:buSzPts val="1300"/>
              <a:buNone/>
            </a:pPr>
            <a:r>
              <a:t/>
            </a:r>
            <a:endParaRPr/>
          </a:p>
        </p:txBody>
      </p:sp>
      <p:pic>
        <p:nvPicPr>
          <p:cNvPr id="426" name="Google Shape;426;p70"/>
          <p:cNvPicPr preferRelativeResize="0"/>
          <p:nvPr/>
        </p:nvPicPr>
        <p:blipFill rotWithShape="1">
          <a:blip r:embed="rId3">
            <a:alphaModFix/>
          </a:blip>
          <a:srcRect b="0" l="0" r="0" t="0"/>
          <a:stretch/>
        </p:blipFill>
        <p:spPr>
          <a:xfrm>
            <a:off x="154940" y="1623060"/>
            <a:ext cx="3961765" cy="21437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t/>
            </a:r>
            <a:endParaRPr/>
          </a:p>
        </p:txBody>
      </p:sp>
      <p:sp>
        <p:nvSpPr>
          <p:cNvPr id="432" name="Google Shape;432;p71"/>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433" name="Google Shape;433;p71"/>
          <p:cNvPicPr preferRelativeResize="0"/>
          <p:nvPr/>
        </p:nvPicPr>
        <p:blipFill rotWithShape="1">
          <a:blip r:embed="rId3">
            <a:alphaModFix/>
          </a:blip>
          <a:srcRect b="0" l="0" r="0" t="0"/>
          <a:stretch/>
        </p:blipFill>
        <p:spPr>
          <a:xfrm>
            <a:off x="1347910" y="105060"/>
            <a:ext cx="6094731" cy="2103755"/>
          </a:xfrm>
          <a:prstGeom prst="rect">
            <a:avLst/>
          </a:prstGeom>
          <a:noFill/>
          <a:ln cap="flat" cmpd="sng" w="9525">
            <a:solidFill>
              <a:schemeClr val="dk1"/>
            </a:solidFill>
            <a:prstDash val="solid"/>
            <a:round/>
            <a:headEnd len="sm" w="sm" type="none"/>
            <a:tailEnd len="sm" w="sm" type="none"/>
          </a:ln>
        </p:spPr>
      </p:pic>
      <p:pic>
        <p:nvPicPr>
          <p:cNvPr id="434" name="Google Shape;434;p71"/>
          <p:cNvPicPr preferRelativeResize="0"/>
          <p:nvPr/>
        </p:nvPicPr>
        <p:blipFill rotWithShape="1">
          <a:blip r:embed="rId4">
            <a:alphaModFix/>
          </a:blip>
          <a:srcRect b="0" l="0" r="0" t="0"/>
          <a:stretch/>
        </p:blipFill>
        <p:spPr>
          <a:xfrm>
            <a:off x="848335" y="2369040"/>
            <a:ext cx="3465831" cy="2633346"/>
          </a:xfrm>
          <a:prstGeom prst="rect">
            <a:avLst/>
          </a:prstGeom>
          <a:noFill/>
          <a:ln cap="flat" cmpd="sng" w="9525">
            <a:solidFill>
              <a:schemeClr val="dk1"/>
            </a:solidFill>
            <a:prstDash val="solid"/>
            <a:round/>
            <a:headEnd len="sm" w="sm" type="none"/>
            <a:tailEnd len="sm" w="sm" type="none"/>
          </a:ln>
        </p:spPr>
      </p:pic>
      <p:pic>
        <p:nvPicPr>
          <p:cNvPr id="435" name="Google Shape;435;p71"/>
          <p:cNvPicPr preferRelativeResize="0"/>
          <p:nvPr/>
        </p:nvPicPr>
        <p:blipFill rotWithShape="1">
          <a:blip r:embed="rId5">
            <a:alphaModFix/>
          </a:blip>
          <a:srcRect b="0" l="0" r="0" t="0"/>
          <a:stretch/>
        </p:blipFill>
        <p:spPr>
          <a:xfrm>
            <a:off x="5044175" y="2344590"/>
            <a:ext cx="3367405" cy="2682239"/>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a:t>Adjusted Closing prices calculated</a:t>
            </a:r>
            <a:endParaRPr/>
          </a:p>
          <a:p>
            <a:pPr indent="0" lvl="0" marL="0" rtl="0" algn="l">
              <a:lnSpc>
                <a:spcPct val="100000"/>
              </a:lnSpc>
              <a:spcBef>
                <a:spcPts val="0"/>
              </a:spcBef>
              <a:spcAft>
                <a:spcPts val="0"/>
              </a:spcAft>
              <a:buClr>
                <a:schemeClr val="lt1"/>
              </a:buClr>
              <a:buSzPts val="2800"/>
              <a:buNone/>
            </a:pPr>
            <a:r>
              <a:t/>
            </a:r>
            <a:endParaRPr/>
          </a:p>
        </p:txBody>
      </p:sp>
      <p:sp>
        <p:nvSpPr>
          <p:cNvPr id="441" name="Google Shape;441;p7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descr="Chart, line chart&#10;&#10;Description automatically generated" id="442" name="Google Shape;442;p72"/>
          <p:cNvPicPr preferRelativeResize="0"/>
          <p:nvPr/>
        </p:nvPicPr>
        <p:blipFill rotWithShape="1">
          <a:blip r:embed="rId3">
            <a:alphaModFix/>
          </a:blip>
          <a:srcRect b="0" l="0" r="0" t="0"/>
          <a:stretch/>
        </p:blipFill>
        <p:spPr>
          <a:xfrm>
            <a:off x="4637016" y="876923"/>
            <a:ext cx="4609749" cy="327430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MODEL CREATION AND TRAINING</a:t>
            </a:r>
            <a:endParaRPr sz="1800"/>
          </a:p>
        </p:txBody>
      </p:sp>
      <p:sp>
        <p:nvSpPr>
          <p:cNvPr id="448" name="Google Shape;448;p7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449" name="Google Shape;449;p73"/>
          <p:cNvPicPr preferRelativeResize="0"/>
          <p:nvPr/>
        </p:nvPicPr>
        <p:blipFill rotWithShape="1">
          <a:blip r:embed="rId3">
            <a:alphaModFix/>
          </a:blip>
          <a:srcRect b="0" l="0" r="0" t="0"/>
          <a:stretch/>
        </p:blipFill>
        <p:spPr>
          <a:xfrm>
            <a:off x="4503347" y="1328776"/>
            <a:ext cx="4239894" cy="3022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Consecutive tuning models</a:t>
            </a:r>
            <a:endParaRPr/>
          </a:p>
        </p:txBody>
      </p:sp>
      <p:sp>
        <p:nvSpPr>
          <p:cNvPr id="455" name="Google Shape;455;p7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456" name="Google Shape;456;p74"/>
          <p:cNvPicPr preferRelativeResize="0"/>
          <p:nvPr/>
        </p:nvPicPr>
        <p:blipFill rotWithShape="1">
          <a:blip r:embed="rId3">
            <a:alphaModFix/>
          </a:blip>
          <a:srcRect b="0" l="0" r="0" t="0"/>
          <a:stretch/>
        </p:blipFill>
        <p:spPr>
          <a:xfrm>
            <a:off x="134620" y="1407160"/>
            <a:ext cx="4185285" cy="2669540"/>
          </a:xfrm>
          <a:prstGeom prst="rect">
            <a:avLst/>
          </a:prstGeom>
          <a:noFill/>
          <a:ln cap="flat" cmpd="sng" w="9525">
            <a:solidFill>
              <a:srgbClr val="111111"/>
            </a:solidFill>
            <a:prstDash val="solid"/>
            <a:round/>
            <a:headEnd len="sm" w="sm" type="none"/>
            <a:tailEnd len="sm" w="sm" type="none"/>
          </a:ln>
        </p:spPr>
      </p:pic>
      <p:pic>
        <p:nvPicPr>
          <p:cNvPr id="457" name="Google Shape;457;p74"/>
          <p:cNvPicPr preferRelativeResize="0"/>
          <p:nvPr/>
        </p:nvPicPr>
        <p:blipFill rotWithShape="1">
          <a:blip r:embed="rId4">
            <a:alphaModFix/>
          </a:blip>
          <a:srcRect b="0" l="0" r="0" t="0"/>
          <a:stretch/>
        </p:blipFill>
        <p:spPr>
          <a:xfrm>
            <a:off x="4580255" y="1514475"/>
            <a:ext cx="4415790" cy="2562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Final Model Results</a:t>
            </a:r>
            <a:endParaRPr/>
          </a:p>
        </p:txBody>
      </p:sp>
      <p:sp>
        <p:nvSpPr>
          <p:cNvPr id="463" name="Google Shape;463;p7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464" name="Google Shape;464;p75"/>
          <p:cNvPicPr preferRelativeResize="0"/>
          <p:nvPr/>
        </p:nvPicPr>
        <p:blipFill rotWithShape="1">
          <a:blip r:embed="rId3">
            <a:alphaModFix/>
          </a:blip>
          <a:srcRect b="0" l="0" r="0" t="0"/>
          <a:stretch/>
        </p:blipFill>
        <p:spPr>
          <a:xfrm>
            <a:off x="83820" y="1217930"/>
            <a:ext cx="4162425" cy="3381375"/>
          </a:xfrm>
          <a:prstGeom prst="rect">
            <a:avLst/>
          </a:prstGeom>
          <a:noFill/>
          <a:ln>
            <a:noFill/>
          </a:ln>
        </p:spPr>
      </p:pic>
      <p:pic>
        <p:nvPicPr>
          <p:cNvPr id="465" name="Google Shape;465;p75"/>
          <p:cNvPicPr preferRelativeResize="0"/>
          <p:nvPr/>
        </p:nvPicPr>
        <p:blipFill rotWithShape="1">
          <a:blip r:embed="rId4">
            <a:alphaModFix/>
          </a:blip>
          <a:srcRect b="0" l="0" r="0" t="0"/>
          <a:stretch/>
        </p:blipFill>
        <p:spPr>
          <a:xfrm>
            <a:off x="5017825" y="0"/>
            <a:ext cx="3551600" cy="2646555"/>
          </a:xfrm>
          <a:prstGeom prst="rect">
            <a:avLst/>
          </a:prstGeom>
          <a:noFill/>
          <a:ln cap="flat" cmpd="sng" w="9525">
            <a:solidFill>
              <a:schemeClr val="dk1"/>
            </a:solidFill>
            <a:prstDash val="solid"/>
            <a:round/>
            <a:headEnd len="sm" w="sm" type="none"/>
            <a:tailEnd len="sm" w="sm" type="none"/>
          </a:ln>
        </p:spPr>
      </p:pic>
      <p:pic>
        <p:nvPicPr>
          <p:cNvPr id="466" name="Google Shape;466;p75"/>
          <p:cNvPicPr preferRelativeResize="0"/>
          <p:nvPr/>
        </p:nvPicPr>
        <p:blipFill rotWithShape="1">
          <a:blip r:embed="rId5">
            <a:alphaModFix/>
          </a:blip>
          <a:srcRect b="0" l="0" r="0" t="0"/>
          <a:stretch/>
        </p:blipFill>
        <p:spPr>
          <a:xfrm>
            <a:off x="5017825" y="2646550"/>
            <a:ext cx="3551599" cy="245668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0"/>
          <p:cNvSpPr txBox="1"/>
          <p:nvPr>
            <p:ph type="title"/>
          </p:nvPr>
        </p:nvSpPr>
        <p:spPr>
          <a:xfrm>
            <a:off x="311725" y="500925"/>
            <a:ext cx="3602700" cy="130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NVR Open Price Visualisation</a:t>
            </a:r>
            <a:endParaRPr/>
          </a:p>
          <a:p>
            <a:pPr indent="0" lvl="0" marL="0" rtl="0" algn="l">
              <a:spcBef>
                <a:spcPts val="0"/>
              </a:spcBef>
              <a:spcAft>
                <a:spcPts val="0"/>
              </a:spcAft>
              <a:buNone/>
            </a:pPr>
            <a:r>
              <a:t/>
            </a:r>
            <a:endParaRPr/>
          </a:p>
          <a:p>
            <a:pPr indent="0" lvl="0" marL="0" rtl="0" algn="l">
              <a:spcBef>
                <a:spcPts val="0"/>
              </a:spcBef>
              <a:spcAft>
                <a:spcPts val="0"/>
              </a:spcAft>
              <a:buNone/>
            </a:pPr>
            <a:br>
              <a:rPr lang="en-GB"/>
            </a:br>
            <a:endParaRPr/>
          </a:p>
        </p:txBody>
      </p:sp>
      <p:sp>
        <p:nvSpPr>
          <p:cNvPr id="193" name="Google Shape;193;p40"/>
          <p:cNvSpPr txBox="1"/>
          <p:nvPr>
            <p:ph idx="1" type="body"/>
          </p:nvPr>
        </p:nvSpPr>
        <p:spPr>
          <a:xfrm>
            <a:off x="4392950" y="500925"/>
            <a:ext cx="4194300" cy="33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NVR Open price visualisation from 2017 to current year:</a:t>
            </a:r>
            <a:endParaRPr sz="1200">
              <a:latin typeface="Times New Roman"/>
              <a:ea typeface="Times New Roman"/>
              <a:cs typeface="Times New Roman"/>
              <a:sym typeface="Times New Roman"/>
            </a:endParaRPr>
          </a:p>
          <a:p>
            <a:pPr indent="-304800" lvl="0" marL="457200" rtl="0" algn="l">
              <a:spcBef>
                <a:spcPts val="120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The opening price is the price at which a security first trades when an exchange opens for the day.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GB" sz="1200">
                <a:solidFill>
                  <a:srgbClr val="000000"/>
                </a:solidFill>
                <a:latin typeface="Times New Roman"/>
                <a:ea typeface="Times New Roman"/>
                <a:cs typeface="Times New Roman"/>
                <a:sym typeface="Times New Roman"/>
              </a:rPr>
              <a:t>The prices increased from $1650 to a maximum of $5977 in last 5 years.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br>
              <a:rPr lang="en-GB"/>
            </a:br>
            <a:endParaRPr/>
          </a:p>
        </p:txBody>
      </p:sp>
      <p:pic>
        <p:nvPicPr>
          <p:cNvPr id="194" name="Google Shape;194;p40"/>
          <p:cNvPicPr preferRelativeResize="0"/>
          <p:nvPr/>
        </p:nvPicPr>
        <p:blipFill>
          <a:blip r:embed="rId3">
            <a:alphaModFix/>
          </a:blip>
          <a:stretch>
            <a:fillRect/>
          </a:stretch>
        </p:blipFill>
        <p:spPr>
          <a:xfrm>
            <a:off x="0" y="1957150"/>
            <a:ext cx="4332001" cy="3186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lt1"/>
              </a:buClr>
              <a:buSzPts val="2800"/>
              <a:buNone/>
            </a:pPr>
            <a:r>
              <a:rPr lang="en-GB" sz="1800"/>
              <a:t>XGBOOST SUMMARY</a:t>
            </a:r>
            <a:endParaRPr/>
          </a:p>
        </p:txBody>
      </p:sp>
      <p:sp>
        <p:nvSpPr>
          <p:cNvPr id="472" name="Google Shape;472;p76"/>
          <p:cNvSpPr txBox="1"/>
          <p:nvPr>
            <p:ph idx="1" type="body"/>
          </p:nvPr>
        </p:nvSpPr>
        <p:spPr>
          <a:xfrm>
            <a:off x="4301775" y="500925"/>
            <a:ext cx="4509300" cy="4494253"/>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descr="Text, letter&#10;&#10;Description automatically generated" id="473" name="Google Shape;473;p76"/>
          <p:cNvPicPr preferRelativeResize="0"/>
          <p:nvPr/>
        </p:nvPicPr>
        <p:blipFill rotWithShape="1">
          <a:blip r:embed="rId3">
            <a:alphaModFix/>
          </a:blip>
          <a:srcRect b="0" l="0" r="0" t="0"/>
          <a:stretch/>
        </p:blipFill>
        <p:spPr>
          <a:xfrm>
            <a:off x="4642338" y="539306"/>
            <a:ext cx="4070838" cy="1937150"/>
          </a:xfrm>
          <a:prstGeom prst="rect">
            <a:avLst/>
          </a:prstGeom>
          <a:noFill/>
          <a:ln cap="flat" cmpd="sng" w="9525">
            <a:solidFill>
              <a:schemeClr val="dk1"/>
            </a:solidFill>
            <a:prstDash val="solid"/>
            <a:round/>
            <a:headEnd len="sm" w="sm" type="none"/>
            <a:tailEnd len="sm" w="sm" type="none"/>
          </a:ln>
        </p:spPr>
      </p:pic>
      <p:pic>
        <p:nvPicPr>
          <p:cNvPr descr="Chart&#10;&#10;Description automatically generated" id="474" name="Google Shape;474;p76"/>
          <p:cNvPicPr preferRelativeResize="0"/>
          <p:nvPr/>
        </p:nvPicPr>
        <p:blipFill rotWithShape="1">
          <a:blip r:embed="rId4">
            <a:alphaModFix/>
          </a:blip>
          <a:srcRect b="0" l="0" r="0" t="0"/>
          <a:stretch/>
        </p:blipFill>
        <p:spPr>
          <a:xfrm>
            <a:off x="4387362" y="2426622"/>
            <a:ext cx="4440114" cy="2716934"/>
          </a:xfrm>
          <a:prstGeom prst="rect">
            <a:avLst/>
          </a:prstGeom>
          <a:noFill/>
          <a:ln cap="flat" cmpd="sng" w="9525">
            <a:solidFill>
              <a:schemeClr val="dk1"/>
            </a:solidFill>
            <a:prstDash val="solid"/>
            <a:round/>
            <a:headEnd len="sm" w="sm" type="none"/>
            <a:tailEnd len="sm" w="sm" type="none"/>
          </a:ln>
        </p:spPr>
      </p:pic>
      <p:sp>
        <p:nvSpPr>
          <p:cNvPr id="475" name="Google Shape;475;p76"/>
          <p:cNvSpPr txBox="1"/>
          <p:nvPr/>
        </p:nvSpPr>
        <p:spPr>
          <a:xfrm>
            <a:off x="457200" y="1288073"/>
            <a:ext cx="338503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RSME on test set: 94.197</a:t>
            </a:r>
            <a:endParaRPr/>
          </a:p>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MSME on test set: 1.366 %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LSTM</a:t>
            </a:r>
            <a:endParaRPr/>
          </a:p>
        </p:txBody>
      </p:sp>
      <p:sp>
        <p:nvSpPr>
          <p:cNvPr id="481" name="Google Shape;481;p7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Long Short Term Memory</a:t>
            </a:r>
            <a:endParaRPr/>
          </a:p>
          <a:p>
            <a:pPr indent="-311150" lvl="0" marL="457200" rtl="0" algn="l">
              <a:spcBef>
                <a:spcPts val="0"/>
              </a:spcBef>
              <a:spcAft>
                <a:spcPts val="0"/>
              </a:spcAft>
              <a:buSzPts val="1300"/>
              <a:buChar char="●"/>
            </a:pPr>
            <a:r>
              <a:rPr lang="en-GB"/>
              <a:t>Forgets data that is useless </a:t>
            </a:r>
            <a:endParaRPr/>
          </a:p>
          <a:p>
            <a:pPr indent="-311150" lvl="0" marL="457200" rtl="0" algn="l">
              <a:spcBef>
                <a:spcPts val="0"/>
              </a:spcBef>
              <a:spcAft>
                <a:spcPts val="0"/>
              </a:spcAft>
              <a:buSzPts val="1300"/>
              <a:buChar char="●"/>
            </a:pPr>
            <a:r>
              <a:rPr lang="en-GB"/>
              <a:t>Input Gate</a:t>
            </a:r>
            <a:endParaRPr/>
          </a:p>
          <a:p>
            <a:pPr indent="-311150" lvl="0" marL="457200" rtl="0" algn="l">
              <a:spcBef>
                <a:spcPts val="0"/>
              </a:spcBef>
              <a:spcAft>
                <a:spcPts val="0"/>
              </a:spcAft>
              <a:buSzPts val="1300"/>
              <a:buChar char="●"/>
            </a:pPr>
            <a:r>
              <a:rPr lang="en-GB"/>
              <a:t>Output Gate</a:t>
            </a:r>
            <a:endParaRPr/>
          </a:p>
          <a:p>
            <a:pPr indent="-311150" lvl="0" marL="457200" rtl="0" algn="l">
              <a:spcBef>
                <a:spcPts val="0"/>
              </a:spcBef>
              <a:spcAft>
                <a:spcPts val="0"/>
              </a:spcAft>
              <a:buSzPts val="1300"/>
              <a:buChar char="●"/>
            </a:pPr>
            <a:r>
              <a:rPr lang="en-GB"/>
              <a:t>Forget Gate</a:t>
            </a:r>
            <a:endParaRPr/>
          </a:p>
        </p:txBody>
      </p:sp>
      <p:pic>
        <p:nvPicPr>
          <p:cNvPr id="482" name="Google Shape;482;p77"/>
          <p:cNvPicPr preferRelativeResize="0"/>
          <p:nvPr/>
        </p:nvPicPr>
        <p:blipFill>
          <a:blip r:embed="rId3">
            <a:alphaModFix/>
          </a:blip>
          <a:stretch>
            <a:fillRect/>
          </a:stretch>
        </p:blipFill>
        <p:spPr>
          <a:xfrm>
            <a:off x="414075" y="1303700"/>
            <a:ext cx="3501798" cy="18288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LSTM training data</a:t>
            </a:r>
            <a:endParaRPr/>
          </a:p>
        </p:txBody>
      </p:sp>
      <p:sp>
        <p:nvSpPr>
          <p:cNvPr id="488" name="Google Shape;488;p7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89" name="Google Shape;489;p78"/>
          <p:cNvPicPr preferRelativeResize="0"/>
          <p:nvPr/>
        </p:nvPicPr>
        <p:blipFill>
          <a:blip r:embed="rId3">
            <a:alphaModFix/>
          </a:blip>
          <a:stretch>
            <a:fillRect/>
          </a:stretch>
        </p:blipFill>
        <p:spPr>
          <a:xfrm>
            <a:off x="96900" y="1282425"/>
            <a:ext cx="4130202" cy="2105424"/>
          </a:xfrm>
          <a:prstGeom prst="rect">
            <a:avLst/>
          </a:prstGeom>
          <a:noFill/>
          <a:ln>
            <a:noFill/>
          </a:ln>
        </p:spPr>
      </p:pic>
      <p:pic>
        <p:nvPicPr>
          <p:cNvPr id="490" name="Google Shape;490;p78"/>
          <p:cNvPicPr preferRelativeResize="0"/>
          <p:nvPr/>
        </p:nvPicPr>
        <p:blipFill>
          <a:blip r:embed="rId4">
            <a:alphaModFix/>
          </a:blip>
          <a:stretch>
            <a:fillRect/>
          </a:stretch>
        </p:blipFill>
        <p:spPr>
          <a:xfrm>
            <a:off x="5031474" y="885000"/>
            <a:ext cx="3141024" cy="25714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LSTM Model training</a:t>
            </a:r>
            <a:endParaRPr/>
          </a:p>
        </p:txBody>
      </p:sp>
      <p:sp>
        <p:nvSpPr>
          <p:cNvPr id="496" name="Google Shape;496;p7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97" name="Google Shape;497;p79"/>
          <p:cNvPicPr preferRelativeResize="0"/>
          <p:nvPr/>
        </p:nvPicPr>
        <p:blipFill>
          <a:blip r:embed="rId3">
            <a:alphaModFix/>
          </a:blip>
          <a:stretch>
            <a:fillRect/>
          </a:stretch>
        </p:blipFill>
        <p:spPr>
          <a:xfrm>
            <a:off x="118263" y="2058100"/>
            <a:ext cx="4093425" cy="2056701"/>
          </a:xfrm>
          <a:prstGeom prst="rect">
            <a:avLst/>
          </a:prstGeom>
          <a:noFill/>
          <a:ln>
            <a:noFill/>
          </a:ln>
        </p:spPr>
      </p:pic>
      <p:pic>
        <p:nvPicPr>
          <p:cNvPr id="498" name="Google Shape;498;p79"/>
          <p:cNvPicPr preferRelativeResize="0"/>
          <p:nvPr/>
        </p:nvPicPr>
        <p:blipFill>
          <a:blip r:embed="rId4">
            <a:alphaModFix/>
          </a:blip>
          <a:stretch>
            <a:fillRect/>
          </a:stretch>
        </p:blipFill>
        <p:spPr>
          <a:xfrm>
            <a:off x="4345650" y="34300"/>
            <a:ext cx="2986194" cy="2749200"/>
          </a:xfrm>
          <a:prstGeom prst="rect">
            <a:avLst/>
          </a:prstGeom>
          <a:noFill/>
          <a:ln cap="flat" cmpd="sng" w="9525">
            <a:solidFill>
              <a:schemeClr val="dk1"/>
            </a:solidFill>
            <a:prstDash val="solid"/>
            <a:round/>
            <a:headEnd len="sm" w="sm" type="none"/>
            <a:tailEnd len="sm" w="sm" type="none"/>
          </a:ln>
        </p:spPr>
      </p:pic>
      <p:pic>
        <p:nvPicPr>
          <p:cNvPr id="499" name="Google Shape;499;p79"/>
          <p:cNvPicPr preferRelativeResize="0"/>
          <p:nvPr/>
        </p:nvPicPr>
        <p:blipFill>
          <a:blip r:embed="rId5">
            <a:alphaModFix/>
          </a:blip>
          <a:stretch>
            <a:fillRect/>
          </a:stretch>
        </p:blipFill>
        <p:spPr>
          <a:xfrm>
            <a:off x="6468901" y="2825700"/>
            <a:ext cx="2623350" cy="22697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LSTM test data and model evaluation</a:t>
            </a:r>
            <a:endParaRPr/>
          </a:p>
        </p:txBody>
      </p:sp>
      <p:sp>
        <p:nvSpPr>
          <p:cNvPr id="505" name="Google Shape;505;p80"/>
          <p:cNvSpPr txBox="1"/>
          <p:nvPr>
            <p:ph idx="1" type="body"/>
          </p:nvPr>
        </p:nvSpPr>
        <p:spPr>
          <a:xfrm>
            <a:off x="489842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06" name="Google Shape;506;p80"/>
          <p:cNvPicPr preferRelativeResize="0"/>
          <p:nvPr/>
        </p:nvPicPr>
        <p:blipFill>
          <a:blip r:embed="rId3">
            <a:alphaModFix/>
          </a:blip>
          <a:stretch>
            <a:fillRect/>
          </a:stretch>
        </p:blipFill>
        <p:spPr>
          <a:xfrm>
            <a:off x="1461350" y="1563625"/>
            <a:ext cx="2303925" cy="3271276"/>
          </a:xfrm>
          <a:prstGeom prst="rect">
            <a:avLst/>
          </a:prstGeom>
          <a:noFill/>
          <a:ln cap="flat" cmpd="sng" w="9525">
            <a:solidFill>
              <a:schemeClr val="dk1"/>
            </a:solidFill>
            <a:prstDash val="solid"/>
            <a:round/>
            <a:headEnd len="sm" w="sm" type="none"/>
            <a:tailEnd len="sm" w="sm" type="none"/>
          </a:ln>
        </p:spPr>
      </p:pic>
      <p:pic>
        <p:nvPicPr>
          <p:cNvPr id="507" name="Google Shape;507;p80"/>
          <p:cNvPicPr preferRelativeResize="0"/>
          <p:nvPr/>
        </p:nvPicPr>
        <p:blipFill>
          <a:blip r:embed="rId4">
            <a:alphaModFix/>
          </a:blip>
          <a:stretch>
            <a:fillRect/>
          </a:stretch>
        </p:blipFill>
        <p:spPr>
          <a:xfrm>
            <a:off x="5115975" y="37900"/>
            <a:ext cx="3153177" cy="3096201"/>
          </a:xfrm>
          <a:prstGeom prst="rect">
            <a:avLst/>
          </a:prstGeom>
          <a:noFill/>
          <a:ln cap="flat" cmpd="sng" w="9525">
            <a:solidFill>
              <a:schemeClr val="dk1"/>
            </a:solidFill>
            <a:prstDash val="solid"/>
            <a:round/>
            <a:headEnd len="sm" w="sm" type="none"/>
            <a:tailEnd len="sm" w="sm" type="none"/>
          </a:ln>
        </p:spPr>
      </p:pic>
      <p:pic>
        <p:nvPicPr>
          <p:cNvPr id="508" name="Google Shape;508;p80"/>
          <p:cNvPicPr preferRelativeResize="0"/>
          <p:nvPr/>
        </p:nvPicPr>
        <p:blipFill>
          <a:blip r:embed="rId5">
            <a:alphaModFix/>
          </a:blip>
          <a:stretch>
            <a:fillRect/>
          </a:stretch>
        </p:blipFill>
        <p:spPr>
          <a:xfrm>
            <a:off x="5115975" y="3176491"/>
            <a:ext cx="3153174" cy="186035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X:NVR+FRED+SPY</a:t>
            </a:r>
            <a:endParaRPr/>
          </a:p>
        </p:txBody>
      </p:sp>
      <p:sp>
        <p:nvSpPr>
          <p:cNvPr id="514" name="Google Shape;514;p81"/>
          <p:cNvSpPr txBox="1"/>
          <p:nvPr>
            <p:ph idx="1" type="body"/>
          </p:nvPr>
        </p:nvSpPr>
        <p:spPr>
          <a:xfrm>
            <a:off x="4617275" y="1269000"/>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15" name="Google Shape;515;p81"/>
          <p:cNvPicPr preferRelativeResize="0"/>
          <p:nvPr/>
        </p:nvPicPr>
        <p:blipFill>
          <a:blip r:embed="rId3">
            <a:alphaModFix/>
          </a:blip>
          <a:stretch>
            <a:fillRect/>
          </a:stretch>
        </p:blipFill>
        <p:spPr>
          <a:xfrm>
            <a:off x="6481187" y="1167300"/>
            <a:ext cx="2595301" cy="2030675"/>
          </a:xfrm>
          <a:prstGeom prst="rect">
            <a:avLst/>
          </a:prstGeom>
          <a:noFill/>
          <a:ln cap="flat" cmpd="sng" w="9525">
            <a:solidFill>
              <a:schemeClr val="dk1"/>
            </a:solidFill>
            <a:prstDash val="solid"/>
            <a:round/>
            <a:headEnd len="sm" w="sm" type="none"/>
            <a:tailEnd len="sm" w="sm" type="none"/>
          </a:ln>
        </p:spPr>
      </p:pic>
      <p:pic>
        <p:nvPicPr>
          <p:cNvPr id="516" name="Google Shape;516;p81"/>
          <p:cNvPicPr preferRelativeResize="0"/>
          <p:nvPr/>
        </p:nvPicPr>
        <p:blipFill>
          <a:blip r:embed="rId4">
            <a:alphaModFix/>
          </a:blip>
          <a:stretch>
            <a:fillRect/>
          </a:stretch>
        </p:blipFill>
        <p:spPr>
          <a:xfrm>
            <a:off x="4335725" y="2250675"/>
            <a:ext cx="2095126" cy="2657998"/>
          </a:xfrm>
          <a:prstGeom prst="rect">
            <a:avLst/>
          </a:prstGeom>
          <a:noFill/>
          <a:ln cap="flat" cmpd="sng" w="9525">
            <a:solidFill>
              <a:schemeClr val="dk1"/>
            </a:solidFill>
            <a:prstDash val="solid"/>
            <a:round/>
            <a:headEnd len="sm" w="sm" type="none"/>
            <a:tailEnd len="sm" w="sm" type="none"/>
          </a:ln>
        </p:spPr>
      </p:pic>
      <p:pic>
        <p:nvPicPr>
          <p:cNvPr id="517" name="Google Shape;517;p81"/>
          <p:cNvPicPr preferRelativeResize="0"/>
          <p:nvPr/>
        </p:nvPicPr>
        <p:blipFill>
          <a:blip r:embed="rId5">
            <a:alphaModFix/>
          </a:blip>
          <a:stretch>
            <a:fillRect/>
          </a:stretch>
        </p:blipFill>
        <p:spPr>
          <a:xfrm>
            <a:off x="6481175" y="3476975"/>
            <a:ext cx="2604356" cy="616175"/>
          </a:xfrm>
          <a:prstGeom prst="rect">
            <a:avLst/>
          </a:prstGeom>
          <a:noFill/>
          <a:ln cap="flat" cmpd="sng" w="9525">
            <a:solidFill>
              <a:schemeClr val="dk1"/>
            </a:solidFill>
            <a:prstDash val="solid"/>
            <a:round/>
            <a:headEnd len="sm" w="sm" type="none"/>
            <a:tailEnd len="sm" w="sm" type="none"/>
          </a:ln>
        </p:spPr>
      </p:pic>
      <p:pic>
        <p:nvPicPr>
          <p:cNvPr id="518" name="Google Shape;518;p81"/>
          <p:cNvPicPr preferRelativeResize="0"/>
          <p:nvPr/>
        </p:nvPicPr>
        <p:blipFill>
          <a:blip r:embed="rId6">
            <a:alphaModFix/>
          </a:blip>
          <a:stretch>
            <a:fillRect/>
          </a:stretch>
        </p:blipFill>
        <p:spPr>
          <a:xfrm>
            <a:off x="6481149" y="4292500"/>
            <a:ext cx="2604393" cy="616175"/>
          </a:xfrm>
          <a:prstGeom prst="rect">
            <a:avLst/>
          </a:prstGeom>
          <a:noFill/>
          <a:ln cap="flat" cmpd="sng" w="9525">
            <a:solidFill>
              <a:schemeClr val="dk1"/>
            </a:solidFill>
            <a:prstDash val="solid"/>
            <a:round/>
            <a:headEnd len="sm" w="sm" type="none"/>
            <a:tailEnd len="sm" w="sm" type="none"/>
          </a:ln>
        </p:spPr>
      </p:pic>
      <p:pic>
        <p:nvPicPr>
          <p:cNvPr id="519" name="Google Shape;519;p81"/>
          <p:cNvPicPr preferRelativeResize="0"/>
          <p:nvPr/>
        </p:nvPicPr>
        <p:blipFill>
          <a:blip r:embed="rId7">
            <a:alphaModFix/>
          </a:blip>
          <a:stretch>
            <a:fillRect/>
          </a:stretch>
        </p:blipFill>
        <p:spPr>
          <a:xfrm>
            <a:off x="525075" y="1043100"/>
            <a:ext cx="3279805" cy="1828876"/>
          </a:xfrm>
          <a:prstGeom prst="rect">
            <a:avLst/>
          </a:prstGeom>
          <a:noFill/>
          <a:ln>
            <a:noFill/>
          </a:ln>
        </p:spPr>
      </p:pic>
      <p:pic>
        <p:nvPicPr>
          <p:cNvPr id="520" name="Google Shape;520;p81"/>
          <p:cNvPicPr preferRelativeResize="0"/>
          <p:nvPr/>
        </p:nvPicPr>
        <p:blipFill>
          <a:blip r:embed="rId8">
            <a:alphaModFix/>
          </a:blip>
          <a:stretch>
            <a:fillRect/>
          </a:stretch>
        </p:blipFill>
        <p:spPr>
          <a:xfrm>
            <a:off x="525075" y="3136025"/>
            <a:ext cx="3308452" cy="1747922"/>
          </a:xfrm>
          <a:prstGeom prst="rect">
            <a:avLst/>
          </a:prstGeom>
          <a:noFill/>
          <a:ln>
            <a:noFill/>
          </a:ln>
        </p:spPr>
      </p:pic>
      <p:pic>
        <p:nvPicPr>
          <p:cNvPr id="521" name="Google Shape;521;p81"/>
          <p:cNvPicPr preferRelativeResize="0"/>
          <p:nvPr/>
        </p:nvPicPr>
        <p:blipFill>
          <a:blip r:embed="rId9">
            <a:alphaModFix/>
          </a:blip>
          <a:stretch>
            <a:fillRect/>
          </a:stretch>
        </p:blipFill>
        <p:spPr>
          <a:xfrm>
            <a:off x="4335725" y="1167300"/>
            <a:ext cx="2095124" cy="1019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2"/>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GB" sz="1800"/>
              <a:t>COMPARATIVE MODEL</a:t>
            </a:r>
            <a:r>
              <a:rPr lang="en-GB" sz="1800"/>
              <a:t> ANALYSIS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COMPARATIVE</a:t>
            </a:r>
            <a:r>
              <a:rPr lang="en-GB" sz="1800"/>
              <a:t> TECHNICAL ANALYSIS</a:t>
            </a:r>
            <a:endParaRPr sz="1800"/>
          </a:p>
        </p:txBody>
      </p:sp>
      <p:sp>
        <p:nvSpPr>
          <p:cNvPr id="527" name="Google Shape;527;p8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graphicFrame>
        <p:nvGraphicFramePr>
          <p:cNvPr id="528" name="Google Shape;528;p82"/>
          <p:cNvGraphicFramePr/>
          <p:nvPr/>
        </p:nvGraphicFramePr>
        <p:xfrm>
          <a:off x="4314875" y="500925"/>
          <a:ext cx="3000000" cy="3000000"/>
        </p:xfrm>
        <a:graphic>
          <a:graphicData uri="http://schemas.openxmlformats.org/drawingml/2006/table">
            <a:tbl>
              <a:tblPr>
                <a:noFill/>
                <a:tableStyleId>{72B7A9A5-69F8-4B56-AFB9-B8BF6E8A0B59}</a:tableStyleId>
              </a:tblPr>
              <a:tblGrid>
                <a:gridCol w="1206500"/>
                <a:gridCol w="1206500"/>
                <a:gridCol w="1206500"/>
                <a:gridCol w="1206500"/>
              </a:tblGrid>
              <a:tr h="381000">
                <a:tc>
                  <a:txBody>
                    <a:bodyPr/>
                    <a:lstStyle/>
                    <a:p>
                      <a:pPr indent="0" lvl="0" marL="0" rtl="0" algn="l">
                        <a:spcBef>
                          <a:spcPts val="0"/>
                        </a:spcBef>
                        <a:spcAft>
                          <a:spcPts val="0"/>
                        </a:spcAft>
                        <a:buNone/>
                      </a:pPr>
                      <a:r>
                        <a:rPr b="1" lang="en-GB">
                          <a:solidFill>
                            <a:schemeClr val="dk1"/>
                          </a:solidFill>
                        </a:rPr>
                        <a:t>MODEL</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GB">
                          <a:solidFill>
                            <a:schemeClr val="dk1"/>
                          </a:solidFill>
                        </a:rPr>
                        <a:t>AUTO ARIMA</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GB">
                          <a:solidFill>
                            <a:schemeClr val="dk1"/>
                          </a:solidFill>
                        </a:rPr>
                        <a:t>XGBOOST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GB">
                          <a:solidFill>
                            <a:schemeClr val="dk1"/>
                          </a:solidFill>
                        </a:rPr>
                        <a:t>LSTM</a:t>
                      </a:r>
                      <a:endParaRPr b="1">
                        <a:solidFill>
                          <a:schemeClr val="dk1"/>
                        </a:solidFill>
                      </a:endParaRPr>
                    </a:p>
                  </a:txBody>
                  <a:tcPr marT="91425" marB="91425" marR="91425" marL="91425"/>
                </a:tc>
              </a:tr>
              <a:tr h="386100">
                <a:tc>
                  <a:txBody>
                    <a:bodyPr/>
                    <a:lstStyle/>
                    <a:p>
                      <a:pPr indent="0" lvl="0" marL="0" rtl="0" algn="l">
                        <a:spcBef>
                          <a:spcPts val="0"/>
                        </a:spcBef>
                        <a:spcAft>
                          <a:spcPts val="0"/>
                        </a:spcAft>
                        <a:buNone/>
                      </a:pPr>
                      <a:r>
                        <a:rPr b="1" lang="en-GB">
                          <a:solidFill>
                            <a:schemeClr val="dk1"/>
                          </a:solidFill>
                        </a:rPr>
                        <a:t>RMSE</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GB">
                          <a:solidFill>
                            <a:schemeClr val="dk1"/>
                          </a:solidFill>
                        </a:rPr>
                        <a:t>412</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GB">
                          <a:solidFill>
                            <a:schemeClr val="dk1"/>
                          </a:solidFill>
                        </a:rPr>
                        <a:t>94.19</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GB">
                          <a:solidFill>
                            <a:schemeClr val="dk1"/>
                          </a:solidFill>
                        </a:rPr>
                        <a:t>2.87</a:t>
                      </a:r>
                      <a:endParaRPr b="1">
                        <a:solidFill>
                          <a:schemeClr val="dk1"/>
                        </a:solidFill>
                      </a:endParaRPr>
                    </a:p>
                  </a:txBody>
                  <a:tcPr marT="91425" marB="91425" marR="91425" marL="91425"/>
                </a:tc>
              </a:tr>
            </a:tbl>
          </a:graphicData>
        </a:graphic>
      </p:graphicFrame>
      <p:graphicFrame>
        <p:nvGraphicFramePr>
          <p:cNvPr id="529" name="Google Shape;529;p82"/>
          <p:cNvGraphicFramePr/>
          <p:nvPr/>
        </p:nvGraphicFramePr>
        <p:xfrm>
          <a:off x="4918125" y="2624420"/>
          <a:ext cx="3000000" cy="3000000"/>
        </p:xfrm>
        <a:graphic>
          <a:graphicData uri="http://schemas.openxmlformats.org/drawingml/2006/table">
            <a:tbl>
              <a:tblPr>
                <a:noFill/>
                <a:tableStyleId>{72B7A9A5-69F8-4B56-AFB9-B8BF6E8A0B59}</a:tableStyleId>
              </a:tblPr>
              <a:tblGrid>
                <a:gridCol w="1357775"/>
                <a:gridCol w="1055225"/>
                <a:gridCol w="1206500"/>
              </a:tblGrid>
              <a:tr h="671725">
                <a:tc>
                  <a:txBody>
                    <a:bodyPr/>
                    <a:lstStyle/>
                    <a:p>
                      <a:pPr indent="0" lvl="0" marL="0" rtl="0" algn="l">
                        <a:spcBef>
                          <a:spcPts val="0"/>
                        </a:spcBef>
                        <a:spcAft>
                          <a:spcPts val="0"/>
                        </a:spcAft>
                        <a:buNone/>
                      </a:pPr>
                      <a:r>
                        <a:rPr b="1" lang="en-GB"/>
                        <a:t>ALGORITHM</a:t>
                      </a:r>
                      <a:endParaRPr b="1"/>
                    </a:p>
                  </a:txBody>
                  <a:tcPr marT="91425" marB="91425" marR="91425" marL="91425"/>
                </a:tc>
                <a:tc>
                  <a:txBody>
                    <a:bodyPr/>
                    <a:lstStyle/>
                    <a:p>
                      <a:pPr indent="0" lvl="0" marL="0" rtl="0" algn="l">
                        <a:spcBef>
                          <a:spcPts val="0"/>
                        </a:spcBef>
                        <a:spcAft>
                          <a:spcPts val="0"/>
                        </a:spcAft>
                        <a:buNone/>
                      </a:pPr>
                      <a:r>
                        <a:rPr b="1" lang="en-GB"/>
                        <a:t>GARCH</a:t>
                      </a:r>
                      <a:endParaRPr b="1"/>
                    </a:p>
                  </a:txBody>
                  <a:tcPr marT="91425" marB="91425" marR="91425" marL="91425"/>
                </a:tc>
                <a:tc>
                  <a:txBody>
                    <a:bodyPr/>
                    <a:lstStyle/>
                    <a:p>
                      <a:pPr indent="0" lvl="0" marL="0" rtl="0" algn="l">
                        <a:spcBef>
                          <a:spcPts val="0"/>
                        </a:spcBef>
                        <a:spcAft>
                          <a:spcPts val="0"/>
                        </a:spcAft>
                        <a:buNone/>
                      </a:pPr>
                      <a:r>
                        <a:rPr b="1" lang="en-GB"/>
                        <a:t>KALMAN FILTER</a:t>
                      </a:r>
                      <a:endParaRPr b="1"/>
                    </a:p>
                  </a:txBody>
                  <a:tcPr marT="91425" marB="91425" marR="91425" marL="91425"/>
                </a:tc>
              </a:tr>
              <a:tr h="472650">
                <a:tc>
                  <a:txBody>
                    <a:bodyPr/>
                    <a:lstStyle/>
                    <a:p>
                      <a:pPr indent="0" lvl="0" marL="0" rtl="0" algn="l">
                        <a:spcBef>
                          <a:spcPts val="0"/>
                        </a:spcBef>
                        <a:spcAft>
                          <a:spcPts val="0"/>
                        </a:spcAft>
                        <a:buNone/>
                      </a:pPr>
                      <a:r>
                        <a:rPr b="1" lang="en-GB"/>
                        <a:t>RMSE</a:t>
                      </a:r>
                      <a:endParaRPr b="1"/>
                    </a:p>
                  </a:txBody>
                  <a:tcPr marT="91425" marB="91425" marR="91425" marL="91425"/>
                </a:tc>
                <a:tc>
                  <a:txBody>
                    <a:bodyPr/>
                    <a:lstStyle/>
                    <a:p>
                      <a:pPr indent="0" lvl="0" marL="0" rtl="0" algn="l">
                        <a:spcBef>
                          <a:spcPts val="0"/>
                        </a:spcBef>
                        <a:spcAft>
                          <a:spcPts val="0"/>
                        </a:spcAft>
                        <a:buNone/>
                      </a:pPr>
                      <a:r>
                        <a:rPr b="1" lang="en-GB"/>
                        <a:t>29</a:t>
                      </a:r>
                      <a:endParaRPr b="1"/>
                    </a:p>
                  </a:txBody>
                  <a:tcPr marT="91425" marB="91425" marR="91425" marL="91425"/>
                </a:tc>
                <a:tc>
                  <a:txBody>
                    <a:bodyPr/>
                    <a:lstStyle/>
                    <a:p>
                      <a:pPr indent="0" lvl="0" marL="0" rtl="0" algn="l">
                        <a:spcBef>
                          <a:spcPts val="0"/>
                        </a:spcBef>
                        <a:spcAft>
                          <a:spcPts val="0"/>
                        </a:spcAft>
                        <a:buNone/>
                      </a:pPr>
                      <a:r>
                        <a:rPr b="1" lang="en-GB"/>
                        <a:t>0.17</a:t>
                      </a:r>
                      <a:endParaRPr b="1"/>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3"/>
          <p:cNvSpPr txBox="1"/>
          <p:nvPr>
            <p:ph type="title"/>
          </p:nvPr>
        </p:nvSpPr>
        <p:spPr>
          <a:xfrm>
            <a:off x="311750" y="8311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200"/>
              <a:t>5.</a:t>
            </a:r>
            <a:r>
              <a:rPr lang="en-GB" sz="3200"/>
              <a:t> 3MA/MACD/Trading signal</a:t>
            </a:r>
            <a:endParaRPr sz="3200"/>
          </a:p>
        </p:txBody>
      </p:sp>
      <p:sp>
        <p:nvSpPr>
          <p:cNvPr id="535" name="Google Shape;535;p8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4"/>
          <p:cNvSpPr txBox="1"/>
          <p:nvPr>
            <p:ph type="title"/>
          </p:nvPr>
        </p:nvSpPr>
        <p:spPr>
          <a:xfrm>
            <a:off x="311725" y="500925"/>
            <a:ext cx="3682500" cy="112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Double Moving Average Crossover Strategy</a:t>
            </a:r>
            <a:endParaRPr/>
          </a:p>
        </p:txBody>
      </p:sp>
      <p:sp>
        <p:nvSpPr>
          <p:cNvPr id="541" name="Google Shape;541;p8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NVR closing price with moving average of 5 days and 20 days.</a:t>
            </a:r>
            <a:endParaRPr/>
          </a:p>
          <a:p>
            <a:pPr indent="0" lvl="0" marL="0" rtl="0" algn="l">
              <a:spcBef>
                <a:spcPts val="1200"/>
              </a:spcBef>
              <a:spcAft>
                <a:spcPts val="1200"/>
              </a:spcAft>
              <a:buNone/>
            </a:pPr>
            <a:r>
              <a:t/>
            </a:r>
            <a:endParaRPr/>
          </a:p>
        </p:txBody>
      </p:sp>
      <p:pic>
        <p:nvPicPr>
          <p:cNvPr id="542" name="Google Shape;542;p84"/>
          <p:cNvPicPr preferRelativeResize="0"/>
          <p:nvPr/>
        </p:nvPicPr>
        <p:blipFill>
          <a:blip r:embed="rId3">
            <a:alphaModFix/>
          </a:blip>
          <a:stretch>
            <a:fillRect/>
          </a:stretch>
        </p:blipFill>
        <p:spPr>
          <a:xfrm>
            <a:off x="147150" y="1905650"/>
            <a:ext cx="4052552" cy="2291450"/>
          </a:xfrm>
          <a:prstGeom prst="rect">
            <a:avLst/>
          </a:prstGeom>
          <a:noFill/>
          <a:ln cap="flat" cmpd="sng" w="9525">
            <a:solidFill>
              <a:schemeClr val="dk1"/>
            </a:solidFill>
            <a:prstDash val="solid"/>
            <a:round/>
            <a:headEnd len="sm" w="sm" type="none"/>
            <a:tailEnd len="sm" w="sm" type="none"/>
          </a:ln>
        </p:spPr>
      </p:pic>
      <p:pic>
        <p:nvPicPr>
          <p:cNvPr id="543" name="Google Shape;543;p84"/>
          <p:cNvPicPr preferRelativeResize="0"/>
          <p:nvPr/>
        </p:nvPicPr>
        <p:blipFill>
          <a:blip r:embed="rId4">
            <a:alphaModFix/>
          </a:blip>
          <a:stretch>
            <a:fillRect/>
          </a:stretch>
        </p:blipFill>
        <p:spPr>
          <a:xfrm>
            <a:off x="4997175" y="1556674"/>
            <a:ext cx="3129600" cy="27776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5"/>
          <p:cNvSpPr txBox="1"/>
          <p:nvPr>
            <p:ph type="title"/>
          </p:nvPr>
        </p:nvSpPr>
        <p:spPr>
          <a:xfrm>
            <a:off x="311725" y="500925"/>
            <a:ext cx="3682500" cy="112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Double Moving Average Crossover Strategy</a:t>
            </a:r>
            <a:endParaRPr/>
          </a:p>
        </p:txBody>
      </p:sp>
      <p:sp>
        <p:nvSpPr>
          <p:cNvPr id="549" name="Google Shape;549;p8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NVR closing price with moving average of 5 days and 20 days.</a:t>
            </a:r>
            <a:endParaRPr/>
          </a:p>
          <a:p>
            <a:pPr indent="0" lvl="0" marL="0" rtl="0" algn="l">
              <a:spcBef>
                <a:spcPts val="1200"/>
              </a:spcBef>
              <a:spcAft>
                <a:spcPts val="1200"/>
              </a:spcAft>
              <a:buNone/>
            </a:pPr>
            <a:r>
              <a:t/>
            </a:r>
            <a:endParaRPr/>
          </a:p>
        </p:txBody>
      </p:sp>
      <p:pic>
        <p:nvPicPr>
          <p:cNvPr id="550" name="Google Shape;550;p85"/>
          <p:cNvPicPr preferRelativeResize="0"/>
          <p:nvPr/>
        </p:nvPicPr>
        <p:blipFill>
          <a:blip r:embed="rId3">
            <a:alphaModFix/>
          </a:blip>
          <a:stretch>
            <a:fillRect/>
          </a:stretch>
        </p:blipFill>
        <p:spPr>
          <a:xfrm>
            <a:off x="150563" y="1940350"/>
            <a:ext cx="4073375" cy="2277351"/>
          </a:xfrm>
          <a:prstGeom prst="rect">
            <a:avLst/>
          </a:prstGeom>
          <a:noFill/>
          <a:ln cap="flat" cmpd="sng" w="9525">
            <a:solidFill>
              <a:schemeClr val="dk1"/>
            </a:solidFill>
            <a:prstDash val="solid"/>
            <a:round/>
            <a:headEnd len="sm" w="sm" type="none"/>
            <a:tailEnd len="sm" w="sm" type="none"/>
          </a:ln>
        </p:spPr>
      </p:pic>
      <p:pic>
        <p:nvPicPr>
          <p:cNvPr id="551" name="Google Shape;551;p85"/>
          <p:cNvPicPr preferRelativeResize="0"/>
          <p:nvPr/>
        </p:nvPicPr>
        <p:blipFill>
          <a:blip r:embed="rId4">
            <a:alphaModFix/>
          </a:blip>
          <a:stretch>
            <a:fillRect/>
          </a:stretch>
        </p:blipFill>
        <p:spPr>
          <a:xfrm>
            <a:off x="4946100" y="1679725"/>
            <a:ext cx="3498776" cy="26956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Close Price History</a:t>
            </a:r>
            <a:endParaRPr/>
          </a:p>
        </p:txBody>
      </p:sp>
      <p:sp>
        <p:nvSpPr>
          <p:cNvPr id="200" name="Google Shape;200;p4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NVR (in black) in the past 5 years, has a Beta of 0.97, which makes it follow the market movement quite closely</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In comparison to it’s competitors, since 2017, NVR has had a higher increase in the stock price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The stock has generated some opportunities of buying and selling by looking at the historic stock price movement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We have done further analysis to generate trading signals for these market movements using technical analysis such as RSI and multiple moving average techniques (3MA,MACD,etc.)</a:t>
            </a:r>
            <a:endParaRPr sz="1200">
              <a:latin typeface="Times New Roman"/>
              <a:ea typeface="Times New Roman"/>
              <a:cs typeface="Times New Roman"/>
              <a:sym typeface="Times New Roman"/>
            </a:endParaRPr>
          </a:p>
          <a:p>
            <a:pPr indent="0" lvl="0" marL="457200" rtl="0" algn="l">
              <a:spcBef>
                <a:spcPts val="1200"/>
              </a:spcBef>
              <a:spcAft>
                <a:spcPts val="1200"/>
              </a:spcAft>
              <a:buNone/>
            </a:pPr>
            <a:r>
              <a:t/>
            </a:r>
            <a:endParaRPr/>
          </a:p>
        </p:txBody>
      </p:sp>
      <p:pic>
        <p:nvPicPr>
          <p:cNvPr id="201" name="Google Shape;201;p41"/>
          <p:cNvPicPr preferRelativeResize="0"/>
          <p:nvPr/>
        </p:nvPicPr>
        <p:blipFill>
          <a:blip r:embed="rId3">
            <a:alphaModFix/>
          </a:blip>
          <a:stretch>
            <a:fillRect/>
          </a:stretch>
        </p:blipFill>
        <p:spPr>
          <a:xfrm>
            <a:off x="57375" y="2232625"/>
            <a:ext cx="4166401" cy="2637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Three Moving Averages 10,50,200</a:t>
            </a:r>
            <a:endParaRPr/>
          </a:p>
        </p:txBody>
      </p:sp>
      <p:sp>
        <p:nvSpPr>
          <p:cNvPr id="557" name="Google Shape;557;p86"/>
          <p:cNvSpPr txBox="1"/>
          <p:nvPr>
            <p:ph idx="1" type="body"/>
          </p:nvPr>
        </p:nvSpPr>
        <p:spPr>
          <a:xfrm>
            <a:off x="4644675" y="500925"/>
            <a:ext cx="4166400" cy="4098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Plotting the moving average of 10 days and 50 days of NVR adj close price history.</a:t>
            </a:r>
            <a:endParaRPr/>
          </a:p>
          <a:p>
            <a:pPr indent="-311150" lvl="0" marL="457200" rtl="0" algn="l">
              <a:spcBef>
                <a:spcPts val="0"/>
              </a:spcBef>
              <a:spcAft>
                <a:spcPts val="0"/>
              </a:spcAft>
              <a:buSzPts val="1300"/>
              <a:buChar char="●"/>
            </a:pPr>
            <a:r>
              <a:rPr lang="en-GB"/>
              <a:t>Indicating buy stock point if the </a:t>
            </a:r>
            <a:r>
              <a:rPr lang="en-GB"/>
              <a:t>moving</a:t>
            </a:r>
            <a:r>
              <a:rPr lang="en-GB"/>
              <a:t> average of 10 day is greater than moving average of 50 day.</a:t>
            </a:r>
            <a:endParaRPr/>
          </a:p>
          <a:p>
            <a:pPr indent="-311150" lvl="0" marL="457200" rtl="0" algn="l">
              <a:spcBef>
                <a:spcPts val="0"/>
              </a:spcBef>
              <a:spcAft>
                <a:spcPts val="0"/>
              </a:spcAft>
              <a:buSzPts val="1300"/>
              <a:buChar char="●"/>
            </a:pPr>
            <a:r>
              <a:rPr lang="en-GB"/>
              <a:t>Indicating sell stock point if the moving average of 10 day is lesser than moving average of 50 day.</a:t>
            </a:r>
            <a:endParaRPr/>
          </a:p>
          <a:p>
            <a:pPr indent="-311150" lvl="0" marL="457200" rtl="0" algn="l">
              <a:spcBef>
                <a:spcPts val="0"/>
              </a:spcBef>
              <a:spcAft>
                <a:spcPts val="0"/>
              </a:spcAft>
              <a:buSzPts val="1300"/>
              <a:buChar char="●"/>
            </a:pPr>
            <a:r>
              <a:rPr lang="en-GB"/>
              <a:t>Plotting a longer, 200 day moving </a:t>
            </a:r>
            <a:r>
              <a:rPr lang="en-GB"/>
              <a:t>average</a:t>
            </a:r>
            <a:endParaRPr/>
          </a:p>
        </p:txBody>
      </p:sp>
      <p:pic>
        <p:nvPicPr>
          <p:cNvPr id="558" name="Google Shape;558;p86"/>
          <p:cNvPicPr preferRelativeResize="0"/>
          <p:nvPr/>
        </p:nvPicPr>
        <p:blipFill>
          <a:blip r:embed="rId3">
            <a:alphaModFix/>
          </a:blip>
          <a:stretch>
            <a:fillRect/>
          </a:stretch>
        </p:blipFill>
        <p:spPr>
          <a:xfrm>
            <a:off x="148112" y="2029950"/>
            <a:ext cx="4033725" cy="22768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Three Moving Averages 10,50,200</a:t>
            </a:r>
            <a:endParaRPr/>
          </a:p>
        </p:txBody>
      </p:sp>
      <p:pic>
        <p:nvPicPr>
          <p:cNvPr id="564" name="Google Shape;564;p87"/>
          <p:cNvPicPr preferRelativeResize="0"/>
          <p:nvPr/>
        </p:nvPicPr>
        <p:blipFill>
          <a:blip r:embed="rId3">
            <a:alphaModFix/>
          </a:blip>
          <a:stretch>
            <a:fillRect/>
          </a:stretch>
        </p:blipFill>
        <p:spPr>
          <a:xfrm>
            <a:off x="148112" y="2029950"/>
            <a:ext cx="4033725" cy="2276849"/>
          </a:xfrm>
          <a:prstGeom prst="rect">
            <a:avLst/>
          </a:prstGeom>
          <a:noFill/>
          <a:ln>
            <a:noFill/>
          </a:ln>
        </p:spPr>
      </p:pic>
      <p:pic>
        <p:nvPicPr>
          <p:cNvPr id="565" name="Google Shape;565;p87"/>
          <p:cNvPicPr preferRelativeResize="0"/>
          <p:nvPr/>
        </p:nvPicPr>
        <p:blipFill>
          <a:blip r:embed="rId4">
            <a:alphaModFix/>
          </a:blip>
          <a:stretch>
            <a:fillRect/>
          </a:stretch>
        </p:blipFill>
        <p:spPr>
          <a:xfrm>
            <a:off x="4395963" y="152400"/>
            <a:ext cx="4657362" cy="2610670"/>
          </a:xfrm>
          <a:prstGeom prst="rect">
            <a:avLst/>
          </a:prstGeom>
          <a:noFill/>
          <a:ln>
            <a:noFill/>
          </a:ln>
        </p:spPr>
      </p:pic>
      <p:pic>
        <p:nvPicPr>
          <p:cNvPr id="566" name="Google Shape;566;p87"/>
          <p:cNvPicPr preferRelativeResize="0"/>
          <p:nvPr/>
        </p:nvPicPr>
        <p:blipFill>
          <a:blip r:embed="rId5">
            <a:alphaModFix/>
          </a:blip>
          <a:stretch>
            <a:fillRect/>
          </a:stretch>
        </p:blipFill>
        <p:spPr>
          <a:xfrm>
            <a:off x="5246375" y="2793150"/>
            <a:ext cx="2736507" cy="2276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RSI (Relative Strength Indicator)</a:t>
            </a:r>
            <a:endParaRPr/>
          </a:p>
        </p:txBody>
      </p:sp>
      <p:sp>
        <p:nvSpPr>
          <p:cNvPr id="572" name="Google Shape;572;p8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observe the buying and selling trends of the stock</a:t>
            </a:r>
            <a:endParaRPr/>
          </a:p>
          <a:p>
            <a:pPr indent="0" lvl="0" marL="0" rtl="0" algn="l">
              <a:spcBef>
                <a:spcPts val="1200"/>
              </a:spcBef>
              <a:spcAft>
                <a:spcPts val="0"/>
              </a:spcAft>
              <a:buNone/>
            </a:pPr>
            <a:r>
              <a:rPr lang="en-GB"/>
              <a:t>If RSI&lt;20, stock is considered oversold</a:t>
            </a:r>
            <a:endParaRPr/>
          </a:p>
          <a:p>
            <a:pPr indent="0" lvl="0" marL="0" rtl="0" algn="l">
              <a:spcBef>
                <a:spcPts val="1200"/>
              </a:spcBef>
              <a:spcAft>
                <a:spcPts val="1200"/>
              </a:spcAft>
              <a:buNone/>
            </a:pPr>
            <a:r>
              <a:rPr lang="en-GB"/>
              <a:t>If RSI&gt;80, stock is considered overbought</a:t>
            </a:r>
            <a:endParaRPr/>
          </a:p>
        </p:txBody>
      </p:sp>
      <p:pic>
        <p:nvPicPr>
          <p:cNvPr id="573" name="Google Shape;573;p88"/>
          <p:cNvPicPr preferRelativeResize="0"/>
          <p:nvPr/>
        </p:nvPicPr>
        <p:blipFill>
          <a:blip r:embed="rId3">
            <a:alphaModFix/>
          </a:blip>
          <a:stretch>
            <a:fillRect/>
          </a:stretch>
        </p:blipFill>
        <p:spPr>
          <a:xfrm>
            <a:off x="166100" y="1763200"/>
            <a:ext cx="4008223" cy="2262451"/>
          </a:xfrm>
          <a:prstGeom prst="rect">
            <a:avLst/>
          </a:prstGeom>
          <a:noFill/>
          <a:ln>
            <a:noFill/>
          </a:ln>
        </p:spPr>
      </p:pic>
      <p:pic>
        <p:nvPicPr>
          <p:cNvPr id="574" name="Google Shape;574;p88"/>
          <p:cNvPicPr preferRelativeResize="0"/>
          <p:nvPr/>
        </p:nvPicPr>
        <p:blipFill>
          <a:blip r:embed="rId4">
            <a:alphaModFix/>
          </a:blip>
          <a:stretch>
            <a:fillRect/>
          </a:stretch>
        </p:blipFill>
        <p:spPr>
          <a:xfrm>
            <a:off x="4594675" y="1763200"/>
            <a:ext cx="2110451" cy="1246626"/>
          </a:xfrm>
          <a:prstGeom prst="rect">
            <a:avLst/>
          </a:prstGeom>
          <a:noFill/>
          <a:ln cap="flat" cmpd="sng" w="9525">
            <a:solidFill>
              <a:schemeClr val="dk1"/>
            </a:solidFill>
            <a:prstDash val="solid"/>
            <a:round/>
            <a:headEnd len="sm" w="sm" type="none"/>
            <a:tailEnd len="sm" w="sm" type="none"/>
          </a:ln>
        </p:spPr>
      </p:pic>
      <p:pic>
        <p:nvPicPr>
          <p:cNvPr id="575" name="Google Shape;575;p88"/>
          <p:cNvPicPr preferRelativeResize="0"/>
          <p:nvPr/>
        </p:nvPicPr>
        <p:blipFill>
          <a:blip r:embed="rId5">
            <a:alphaModFix/>
          </a:blip>
          <a:stretch>
            <a:fillRect/>
          </a:stretch>
        </p:blipFill>
        <p:spPr>
          <a:xfrm>
            <a:off x="6960875" y="1763200"/>
            <a:ext cx="1814075" cy="1802950"/>
          </a:xfrm>
          <a:prstGeom prst="rect">
            <a:avLst/>
          </a:prstGeom>
          <a:noFill/>
          <a:ln cap="flat" cmpd="sng" w="9525">
            <a:solidFill>
              <a:schemeClr val="dk1"/>
            </a:solidFill>
            <a:prstDash val="solid"/>
            <a:round/>
            <a:headEnd len="sm" w="sm" type="none"/>
            <a:tailEnd len="sm" w="sm" type="none"/>
          </a:ln>
        </p:spPr>
      </p:pic>
      <p:pic>
        <p:nvPicPr>
          <p:cNvPr id="576" name="Google Shape;576;p88"/>
          <p:cNvPicPr preferRelativeResize="0"/>
          <p:nvPr/>
        </p:nvPicPr>
        <p:blipFill>
          <a:blip r:embed="rId6">
            <a:alphaModFix/>
          </a:blip>
          <a:stretch>
            <a:fillRect/>
          </a:stretch>
        </p:blipFill>
        <p:spPr>
          <a:xfrm>
            <a:off x="4594675" y="3385100"/>
            <a:ext cx="2110451" cy="1669225"/>
          </a:xfrm>
          <a:prstGeom prst="rect">
            <a:avLst/>
          </a:prstGeom>
          <a:noFill/>
          <a:ln cap="flat" cmpd="sng" w="9525">
            <a:solidFill>
              <a:schemeClr val="dk1"/>
            </a:solidFill>
            <a:prstDash val="solid"/>
            <a:round/>
            <a:headEnd len="sm" w="sm" type="none"/>
            <a:tailEnd len="sm" w="sm" type="none"/>
          </a:ln>
        </p:spPr>
      </p:pic>
      <p:pic>
        <p:nvPicPr>
          <p:cNvPr id="577" name="Google Shape;577;p88"/>
          <p:cNvPicPr preferRelativeResize="0"/>
          <p:nvPr/>
        </p:nvPicPr>
        <p:blipFill>
          <a:blip r:embed="rId7">
            <a:alphaModFix/>
          </a:blip>
          <a:stretch>
            <a:fillRect/>
          </a:stretch>
        </p:blipFill>
        <p:spPr>
          <a:xfrm>
            <a:off x="6960875" y="3799350"/>
            <a:ext cx="1814074" cy="1254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Looking at RSI during the 1 year period, we can see that the stock has been overbought (RSI &gt; 80%) leading to uptrends</a:t>
            </a:r>
            <a:endParaRPr/>
          </a:p>
          <a:p>
            <a:pPr indent="0" lvl="0" marL="0" rtl="0" algn="l">
              <a:spcBef>
                <a:spcPts val="1200"/>
              </a:spcBef>
              <a:spcAft>
                <a:spcPts val="1200"/>
              </a:spcAft>
              <a:buNone/>
            </a:pPr>
            <a:r>
              <a:t/>
            </a:r>
            <a:endParaRPr/>
          </a:p>
        </p:txBody>
      </p:sp>
      <p:pic>
        <p:nvPicPr>
          <p:cNvPr id="583" name="Google Shape;583;p89"/>
          <p:cNvPicPr preferRelativeResize="0"/>
          <p:nvPr/>
        </p:nvPicPr>
        <p:blipFill>
          <a:blip r:embed="rId3">
            <a:alphaModFix/>
          </a:blip>
          <a:stretch>
            <a:fillRect/>
          </a:stretch>
        </p:blipFill>
        <p:spPr>
          <a:xfrm>
            <a:off x="5351025" y="1476375"/>
            <a:ext cx="2549374" cy="1982099"/>
          </a:xfrm>
          <a:prstGeom prst="rect">
            <a:avLst/>
          </a:prstGeom>
          <a:noFill/>
          <a:ln cap="flat" cmpd="sng" w="9525">
            <a:solidFill>
              <a:schemeClr val="dk1"/>
            </a:solidFill>
            <a:prstDash val="solid"/>
            <a:round/>
            <a:headEnd len="sm" w="sm" type="none"/>
            <a:tailEnd len="sm" w="sm" type="none"/>
          </a:ln>
        </p:spPr>
      </p:pic>
      <p:sp>
        <p:nvSpPr>
          <p:cNvPr id="584" name="Google Shape;584;p8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RSI (Relative Strength Indicator)</a:t>
            </a:r>
            <a:endParaRPr/>
          </a:p>
        </p:txBody>
      </p:sp>
      <p:pic>
        <p:nvPicPr>
          <p:cNvPr id="585" name="Google Shape;585;p89"/>
          <p:cNvPicPr preferRelativeResize="0"/>
          <p:nvPr/>
        </p:nvPicPr>
        <p:blipFill>
          <a:blip r:embed="rId4">
            <a:alphaModFix/>
          </a:blip>
          <a:stretch>
            <a:fillRect/>
          </a:stretch>
        </p:blipFill>
        <p:spPr>
          <a:xfrm>
            <a:off x="349850" y="1645950"/>
            <a:ext cx="3630250" cy="3283449"/>
          </a:xfrm>
          <a:prstGeom prst="rect">
            <a:avLst/>
          </a:prstGeom>
          <a:noFill/>
          <a:ln>
            <a:noFill/>
          </a:ln>
        </p:spPr>
      </p:pic>
      <p:pic>
        <p:nvPicPr>
          <p:cNvPr id="586" name="Google Shape;586;p89"/>
          <p:cNvPicPr preferRelativeResize="0"/>
          <p:nvPr/>
        </p:nvPicPr>
        <p:blipFill>
          <a:blip r:embed="rId5">
            <a:alphaModFix/>
          </a:blip>
          <a:stretch>
            <a:fillRect/>
          </a:stretch>
        </p:blipFill>
        <p:spPr>
          <a:xfrm>
            <a:off x="5319475" y="3762700"/>
            <a:ext cx="2549374" cy="1264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MACD (Moving Average Convergence Divergence) </a:t>
            </a:r>
            <a:endParaRPr/>
          </a:p>
        </p:txBody>
      </p:sp>
      <p:sp>
        <p:nvSpPr>
          <p:cNvPr id="592" name="Google Shape;592;p9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3" name="Google Shape;593;p90"/>
          <p:cNvPicPr preferRelativeResize="0"/>
          <p:nvPr/>
        </p:nvPicPr>
        <p:blipFill>
          <a:blip r:embed="rId3">
            <a:alphaModFix/>
          </a:blip>
          <a:stretch>
            <a:fillRect/>
          </a:stretch>
        </p:blipFill>
        <p:spPr>
          <a:xfrm>
            <a:off x="81775" y="2571750"/>
            <a:ext cx="4166398" cy="1745738"/>
          </a:xfrm>
          <a:prstGeom prst="rect">
            <a:avLst/>
          </a:prstGeom>
          <a:noFill/>
          <a:ln>
            <a:noFill/>
          </a:ln>
        </p:spPr>
      </p:pic>
      <p:pic>
        <p:nvPicPr>
          <p:cNvPr id="594" name="Google Shape;594;p90"/>
          <p:cNvPicPr preferRelativeResize="0"/>
          <p:nvPr/>
        </p:nvPicPr>
        <p:blipFill>
          <a:blip r:embed="rId4">
            <a:alphaModFix/>
          </a:blip>
          <a:stretch>
            <a:fillRect/>
          </a:stretch>
        </p:blipFill>
        <p:spPr>
          <a:xfrm>
            <a:off x="4351575" y="574550"/>
            <a:ext cx="4752599" cy="1423775"/>
          </a:xfrm>
          <a:prstGeom prst="rect">
            <a:avLst/>
          </a:prstGeom>
          <a:noFill/>
          <a:ln cap="flat" cmpd="sng" w="9525">
            <a:solidFill>
              <a:schemeClr val="dk1"/>
            </a:solidFill>
            <a:prstDash val="solid"/>
            <a:round/>
            <a:headEnd len="sm" w="sm" type="none"/>
            <a:tailEnd len="sm" w="sm" type="none"/>
          </a:ln>
        </p:spPr>
      </p:pic>
      <p:pic>
        <p:nvPicPr>
          <p:cNvPr id="595" name="Google Shape;595;p90"/>
          <p:cNvPicPr preferRelativeResize="0"/>
          <p:nvPr/>
        </p:nvPicPr>
        <p:blipFill>
          <a:blip r:embed="rId5">
            <a:alphaModFix/>
          </a:blip>
          <a:stretch>
            <a:fillRect/>
          </a:stretch>
        </p:blipFill>
        <p:spPr>
          <a:xfrm>
            <a:off x="4351572" y="2135475"/>
            <a:ext cx="3845724" cy="24161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MACD (Moving Average Convergence Divergence) </a:t>
            </a:r>
            <a:endParaRPr/>
          </a:p>
          <a:p>
            <a:pPr indent="0" lvl="0" marL="0" rtl="0" algn="l">
              <a:spcBef>
                <a:spcPts val="0"/>
              </a:spcBef>
              <a:spcAft>
                <a:spcPts val="0"/>
              </a:spcAft>
              <a:buNone/>
            </a:pPr>
            <a:r>
              <a:t/>
            </a:r>
            <a:endParaRPr/>
          </a:p>
        </p:txBody>
      </p:sp>
      <p:sp>
        <p:nvSpPr>
          <p:cNvPr id="601" name="Google Shape;601;p9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2" name="Google Shape;602;p91"/>
          <p:cNvPicPr preferRelativeResize="0"/>
          <p:nvPr/>
        </p:nvPicPr>
        <p:blipFill>
          <a:blip r:embed="rId3">
            <a:alphaModFix/>
          </a:blip>
          <a:stretch>
            <a:fillRect/>
          </a:stretch>
        </p:blipFill>
        <p:spPr>
          <a:xfrm>
            <a:off x="4797250" y="124950"/>
            <a:ext cx="4130401" cy="2323351"/>
          </a:xfrm>
          <a:prstGeom prst="rect">
            <a:avLst/>
          </a:prstGeom>
          <a:noFill/>
          <a:ln cap="flat" cmpd="sng" w="9525">
            <a:solidFill>
              <a:schemeClr val="dk1"/>
            </a:solidFill>
            <a:prstDash val="solid"/>
            <a:round/>
            <a:headEnd len="sm" w="sm" type="none"/>
            <a:tailEnd len="sm" w="sm" type="none"/>
          </a:ln>
        </p:spPr>
      </p:pic>
      <p:pic>
        <p:nvPicPr>
          <p:cNvPr id="603" name="Google Shape;603;p91"/>
          <p:cNvPicPr preferRelativeResize="0"/>
          <p:nvPr/>
        </p:nvPicPr>
        <p:blipFill>
          <a:blip r:embed="rId4">
            <a:alphaModFix/>
          </a:blip>
          <a:stretch>
            <a:fillRect/>
          </a:stretch>
        </p:blipFill>
        <p:spPr>
          <a:xfrm>
            <a:off x="4572000" y="2606050"/>
            <a:ext cx="4455702" cy="2323349"/>
          </a:xfrm>
          <a:prstGeom prst="rect">
            <a:avLst/>
          </a:prstGeom>
          <a:noFill/>
          <a:ln cap="flat" cmpd="sng" w="9525">
            <a:solidFill>
              <a:schemeClr val="dk1"/>
            </a:solidFill>
            <a:prstDash val="solid"/>
            <a:round/>
            <a:headEnd len="sm" w="sm" type="none"/>
            <a:tailEnd len="sm" w="sm" type="none"/>
          </a:ln>
        </p:spPr>
      </p:pic>
      <p:pic>
        <p:nvPicPr>
          <p:cNvPr id="604" name="Google Shape;604;p91"/>
          <p:cNvPicPr preferRelativeResize="0"/>
          <p:nvPr/>
        </p:nvPicPr>
        <p:blipFill>
          <a:blip r:embed="rId5">
            <a:alphaModFix/>
          </a:blip>
          <a:stretch>
            <a:fillRect/>
          </a:stretch>
        </p:blipFill>
        <p:spPr>
          <a:xfrm>
            <a:off x="81775" y="2571750"/>
            <a:ext cx="4166398" cy="174573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Portfolio</a:t>
            </a:r>
            <a:endParaRPr/>
          </a:p>
        </p:txBody>
      </p:sp>
      <p:sp>
        <p:nvSpPr>
          <p:cNvPr id="610" name="Google Shape;610;p9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1" name="Google Shape;611;p92"/>
          <p:cNvPicPr preferRelativeResize="0"/>
          <p:nvPr/>
        </p:nvPicPr>
        <p:blipFill>
          <a:blip r:embed="rId3">
            <a:alphaModFix/>
          </a:blip>
          <a:stretch>
            <a:fillRect/>
          </a:stretch>
        </p:blipFill>
        <p:spPr>
          <a:xfrm>
            <a:off x="4572000" y="1354275"/>
            <a:ext cx="3126786" cy="1828875"/>
          </a:xfrm>
          <a:prstGeom prst="rect">
            <a:avLst/>
          </a:prstGeom>
          <a:noFill/>
          <a:ln cap="flat" cmpd="sng" w="9525">
            <a:solidFill>
              <a:schemeClr val="dk1"/>
            </a:solidFill>
            <a:prstDash val="solid"/>
            <a:round/>
            <a:headEnd len="sm" w="sm" type="none"/>
            <a:tailEnd len="sm" w="sm" type="none"/>
          </a:ln>
        </p:spPr>
      </p:pic>
      <p:pic>
        <p:nvPicPr>
          <p:cNvPr id="612" name="Google Shape;612;p92"/>
          <p:cNvPicPr preferRelativeResize="0"/>
          <p:nvPr/>
        </p:nvPicPr>
        <p:blipFill>
          <a:blip r:embed="rId4">
            <a:alphaModFix/>
          </a:blip>
          <a:stretch>
            <a:fillRect/>
          </a:stretch>
        </p:blipFill>
        <p:spPr>
          <a:xfrm>
            <a:off x="4572000" y="3261350"/>
            <a:ext cx="3706091" cy="1828875"/>
          </a:xfrm>
          <a:prstGeom prst="rect">
            <a:avLst/>
          </a:prstGeom>
          <a:noFill/>
          <a:ln cap="flat" cmpd="sng" w="9525">
            <a:solidFill>
              <a:schemeClr val="dk1"/>
            </a:solidFill>
            <a:prstDash val="solid"/>
            <a:round/>
            <a:headEnd len="sm" w="sm" type="none"/>
            <a:tailEnd len="sm" w="sm" type="none"/>
          </a:ln>
        </p:spPr>
      </p:pic>
      <p:pic>
        <p:nvPicPr>
          <p:cNvPr id="613" name="Google Shape;613;p92"/>
          <p:cNvPicPr preferRelativeResize="0"/>
          <p:nvPr/>
        </p:nvPicPr>
        <p:blipFill>
          <a:blip r:embed="rId5">
            <a:alphaModFix/>
          </a:blip>
          <a:stretch>
            <a:fillRect/>
          </a:stretch>
        </p:blipFill>
        <p:spPr>
          <a:xfrm>
            <a:off x="4572000" y="99701"/>
            <a:ext cx="3467325" cy="1148925"/>
          </a:xfrm>
          <a:prstGeom prst="rect">
            <a:avLst/>
          </a:prstGeom>
          <a:noFill/>
          <a:ln cap="flat" cmpd="sng" w="9525">
            <a:solidFill>
              <a:schemeClr val="dk1"/>
            </a:solidFill>
            <a:prstDash val="solid"/>
            <a:round/>
            <a:headEnd len="sm" w="sm" type="none"/>
            <a:tailEnd len="sm" w="sm" type="none"/>
          </a:ln>
        </p:spPr>
      </p:pic>
      <p:pic>
        <p:nvPicPr>
          <p:cNvPr id="614" name="Google Shape;614;p92"/>
          <p:cNvPicPr preferRelativeResize="0"/>
          <p:nvPr/>
        </p:nvPicPr>
        <p:blipFill>
          <a:blip r:embed="rId6">
            <a:alphaModFix/>
          </a:blip>
          <a:stretch>
            <a:fillRect/>
          </a:stretch>
        </p:blipFill>
        <p:spPr>
          <a:xfrm>
            <a:off x="105900" y="1515625"/>
            <a:ext cx="4118149" cy="23305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Portfolio</a:t>
            </a:r>
            <a:endParaRPr/>
          </a:p>
        </p:txBody>
      </p:sp>
      <p:sp>
        <p:nvSpPr>
          <p:cNvPr id="620" name="Google Shape;620;p9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1" name="Google Shape;621;p93"/>
          <p:cNvPicPr preferRelativeResize="0"/>
          <p:nvPr/>
        </p:nvPicPr>
        <p:blipFill>
          <a:blip r:embed="rId3">
            <a:alphaModFix/>
          </a:blip>
          <a:stretch>
            <a:fillRect/>
          </a:stretch>
        </p:blipFill>
        <p:spPr>
          <a:xfrm>
            <a:off x="4471588" y="226600"/>
            <a:ext cx="3983299" cy="1638775"/>
          </a:xfrm>
          <a:prstGeom prst="rect">
            <a:avLst/>
          </a:prstGeom>
          <a:noFill/>
          <a:ln cap="flat" cmpd="sng" w="9525">
            <a:solidFill>
              <a:schemeClr val="dk1"/>
            </a:solidFill>
            <a:prstDash val="solid"/>
            <a:round/>
            <a:headEnd len="sm" w="sm" type="none"/>
            <a:tailEnd len="sm" w="sm" type="none"/>
          </a:ln>
        </p:spPr>
      </p:pic>
      <p:pic>
        <p:nvPicPr>
          <p:cNvPr id="622" name="Google Shape;622;p93"/>
          <p:cNvPicPr preferRelativeResize="0"/>
          <p:nvPr/>
        </p:nvPicPr>
        <p:blipFill>
          <a:blip r:embed="rId4">
            <a:alphaModFix/>
          </a:blip>
          <a:stretch>
            <a:fillRect/>
          </a:stretch>
        </p:blipFill>
        <p:spPr>
          <a:xfrm>
            <a:off x="4445063" y="1980376"/>
            <a:ext cx="4036326" cy="1585150"/>
          </a:xfrm>
          <a:prstGeom prst="rect">
            <a:avLst/>
          </a:prstGeom>
          <a:noFill/>
          <a:ln cap="flat" cmpd="sng" w="9525">
            <a:solidFill>
              <a:schemeClr val="dk1"/>
            </a:solidFill>
            <a:prstDash val="solid"/>
            <a:round/>
            <a:headEnd len="sm" w="sm" type="none"/>
            <a:tailEnd len="sm" w="sm" type="none"/>
          </a:ln>
        </p:spPr>
      </p:pic>
      <p:pic>
        <p:nvPicPr>
          <p:cNvPr id="623" name="Google Shape;623;p93"/>
          <p:cNvPicPr preferRelativeResize="0"/>
          <p:nvPr/>
        </p:nvPicPr>
        <p:blipFill>
          <a:blip r:embed="rId5">
            <a:alphaModFix/>
          </a:blip>
          <a:stretch>
            <a:fillRect/>
          </a:stretch>
        </p:blipFill>
        <p:spPr>
          <a:xfrm>
            <a:off x="4445072" y="3629850"/>
            <a:ext cx="3953549" cy="1448050"/>
          </a:xfrm>
          <a:prstGeom prst="rect">
            <a:avLst/>
          </a:prstGeom>
          <a:noFill/>
          <a:ln cap="flat" cmpd="sng" w="9525">
            <a:solidFill>
              <a:schemeClr val="dk1"/>
            </a:solidFill>
            <a:prstDash val="solid"/>
            <a:round/>
            <a:headEnd len="sm" w="sm" type="none"/>
            <a:tailEnd len="sm" w="sm" type="none"/>
          </a:ln>
        </p:spPr>
      </p:pic>
      <p:pic>
        <p:nvPicPr>
          <p:cNvPr id="624" name="Google Shape;624;p93"/>
          <p:cNvPicPr preferRelativeResize="0"/>
          <p:nvPr/>
        </p:nvPicPr>
        <p:blipFill>
          <a:blip r:embed="rId6">
            <a:alphaModFix/>
          </a:blip>
          <a:stretch>
            <a:fillRect/>
          </a:stretch>
        </p:blipFill>
        <p:spPr>
          <a:xfrm>
            <a:off x="311925" y="2369800"/>
            <a:ext cx="3706091" cy="1828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630" name="Google Shape;630;p94"/>
          <p:cNvSpPr txBox="1"/>
          <p:nvPr>
            <p:ph idx="1" type="body"/>
          </p:nvPr>
        </p:nvSpPr>
        <p:spPr>
          <a:xfrm>
            <a:off x="4637800" y="11687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TRADING STRATEGY:</a:t>
            </a:r>
            <a:endParaRPr/>
          </a:p>
          <a:p>
            <a:pPr indent="-311150" lvl="0" marL="457200" rtl="0" algn="l">
              <a:spcBef>
                <a:spcPts val="1200"/>
              </a:spcBef>
              <a:spcAft>
                <a:spcPts val="0"/>
              </a:spcAft>
              <a:buSzPts val="1300"/>
              <a:buChar char="●"/>
            </a:pPr>
            <a:r>
              <a:rPr lang="en-GB"/>
              <a:t>1 - LONG SHORT USING MACD FOR NVR (BUT KEEPING EYE ON RSI)</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31" name="Google Shape;631;p94"/>
          <p:cNvPicPr preferRelativeResize="0"/>
          <p:nvPr/>
        </p:nvPicPr>
        <p:blipFill>
          <a:blip r:embed="rId3">
            <a:alphaModFix/>
          </a:blip>
          <a:stretch>
            <a:fillRect/>
          </a:stretch>
        </p:blipFill>
        <p:spPr>
          <a:xfrm>
            <a:off x="311725" y="1227600"/>
            <a:ext cx="3092874" cy="2797401"/>
          </a:xfrm>
          <a:prstGeom prst="rect">
            <a:avLst/>
          </a:prstGeom>
          <a:noFill/>
          <a:ln>
            <a:noFill/>
          </a:ln>
        </p:spPr>
      </p:pic>
      <p:pic>
        <p:nvPicPr>
          <p:cNvPr id="632" name="Google Shape;632;p94"/>
          <p:cNvPicPr preferRelativeResize="0"/>
          <p:nvPr/>
        </p:nvPicPr>
        <p:blipFill>
          <a:blip r:embed="rId4">
            <a:alphaModFix/>
          </a:blip>
          <a:stretch>
            <a:fillRect/>
          </a:stretch>
        </p:blipFill>
        <p:spPr>
          <a:xfrm>
            <a:off x="293773" y="1227595"/>
            <a:ext cx="3128791" cy="139034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638" name="Google Shape;638;p95"/>
          <p:cNvSpPr txBox="1"/>
          <p:nvPr>
            <p:ph idx="1" type="body"/>
          </p:nvPr>
        </p:nvSpPr>
        <p:spPr>
          <a:xfrm>
            <a:off x="4637800" y="11687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TRADING STRATEGY:</a:t>
            </a:r>
            <a:endParaRPr/>
          </a:p>
          <a:p>
            <a:pPr indent="-311150" lvl="0" marL="457200" rtl="0" algn="l">
              <a:spcBef>
                <a:spcPts val="1200"/>
              </a:spcBef>
              <a:spcAft>
                <a:spcPts val="0"/>
              </a:spcAft>
              <a:buSzPts val="1300"/>
              <a:buChar char="●"/>
            </a:pPr>
            <a:r>
              <a:rPr lang="en-GB"/>
              <a:t>1 - LONG SHORT USING MACD FOR NVR (BUT KEEPING EYE ON RSI)</a:t>
            </a:r>
            <a:endParaRPr/>
          </a:p>
          <a:p>
            <a:pPr indent="-311150" lvl="0" marL="457200" rtl="0" algn="l">
              <a:spcBef>
                <a:spcPts val="0"/>
              </a:spcBef>
              <a:spcAft>
                <a:spcPts val="0"/>
              </a:spcAft>
              <a:buSzPts val="1300"/>
              <a:buChar char="●"/>
            </a:pPr>
            <a:r>
              <a:rPr lang="en-GB"/>
              <a:t>2 - BUY &amp; HOLD FOR HOUSING PORTFOLIO (TO HAVE HOUSING AND NVR EXPOSURE)</a:t>
            </a:r>
            <a:endParaRPr/>
          </a:p>
          <a:p>
            <a:pPr indent="0" lvl="0" marL="457200" rtl="0" algn="l">
              <a:spcBef>
                <a:spcPts val="1200"/>
              </a:spcBef>
              <a:spcAft>
                <a:spcPts val="0"/>
              </a:spcAft>
              <a:buNone/>
            </a:pPr>
            <a:r>
              <a:rPr lang="en-GB"/>
              <a:t>Note: 2021 - good year for NVR and housing</a:t>
            </a:r>
            <a:endParaRPr/>
          </a:p>
          <a:p>
            <a:pPr indent="0" lvl="0" marL="457200" rtl="0" algn="l">
              <a:spcBef>
                <a:spcPts val="1200"/>
              </a:spcBef>
              <a:spcAft>
                <a:spcPts val="0"/>
              </a:spcAft>
              <a:buNone/>
            </a:pPr>
            <a:r>
              <a:rPr lang="en-GB"/>
              <a:t>2022 - Higher inflation, not good for housing, but NVR can take advantage using buybacks, and have less debt. Having exposure will be beneficial</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39" name="Google Shape;639;p95"/>
          <p:cNvPicPr preferRelativeResize="0"/>
          <p:nvPr/>
        </p:nvPicPr>
        <p:blipFill>
          <a:blip r:embed="rId3">
            <a:alphaModFix/>
          </a:blip>
          <a:stretch>
            <a:fillRect/>
          </a:stretch>
        </p:blipFill>
        <p:spPr>
          <a:xfrm>
            <a:off x="4605050" y="3009825"/>
            <a:ext cx="2259826" cy="1115175"/>
          </a:xfrm>
          <a:prstGeom prst="rect">
            <a:avLst/>
          </a:prstGeom>
          <a:noFill/>
          <a:ln cap="flat" cmpd="sng" w="9525">
            <a:solidFill>
              <a:schemeClr val="dk1"/>
            </a:solidFill>
            <a:prstDash val="solid"/>
            <a:round/>
            <a:headEnd len="sm" w="sm" type="none"/>
            <a:tailEnd len="sm" w="sm" type="none"/>
          </a:ln>
        </p:spPr>
      </p:pic>
      <p:pic>
        <p:nvPicPr>
          <p:cNvPr id="640" name="Google Shape;640;p95"/>
          <p:cNvPicPr preferRelativeResize="0"/>
          <p:nvPr/>
        </p:nvPicPr>
        <p:blipFill>
          <a:blip r:embed="rId4">
            <a:alphaModFix/>
          </a:blip>
          <a:stretch>
            <a:fillRect/>
          </a:stretch>
        </p:blipFill>
        <p:spPr>
          <a:xfrm>
            <a:off x="4605050" y="4215463"/>
            <a:ext cx="2342125" cy="857850"/>
          </a:xfrm>
          <a:prstGeom prst="rect">
            <a:avLst/>
          </a:prstGeom>
          <a:noFill/>
          <a:ln cap="flat" cmpd="sng" w="9525">
            <a:solidFill>
              <a:schemeClr val="dk1"/>
            </a:solidFill>
            <a:prstDash val="solid"/>
            <a:round/>
            <a:headEnd len="sm" w="sm" type="none"/>
            <a:tailEnd len="sm" w="sm" type="none"/>
          </a:ln>
        </p:spPr>
      </p:pic>
      <p:pic>
        <p:nvPicPr>
          <p:cNvPr id="641" name="Google Shape;641;p95"/>
          <p:cNvPicPr preferRelativeResize="0"/>
          <p:nvPr/>
        </p:nvPicPr>
        <p:blipFill>
          <a:blip r:embed="rId5">
            <a:alphaModFix/>
          </a:blip>
          <a:stretch>
            <a:fillRect/>
          </a:stretch>
        </p:blipFill>
        <p:spPr>
          <a:xfrm>
            <a:off x="311725" y="1227600"/>
            <a:ext cx="1827973" cy="1653341"/>
          </a:xfrm>
          <a:prstGeom prst="rect">
            <a:avLst/>
          </a:prstGeom>
          <a:noFill/>
          <a:ln>
            <a:noFill/>
          </a:ln>
        </p:spPr>
      </p:pic>
      <p:pic>
        <p:nvPicPr>
          <p:cNvPr id="642" name="Google Shape;642;p95"/>
          <p:cNvPicPr preferRelativeResize="0"/>
          <p:nvPr/>
        </p:nvPicPr>
        <p:blipFill>
          <a:blip r:embed="rId6">
            <a:alphaModFix/>
          </a:blip>
          <a:stretch>
            <a:fillRect/>
          </a:stretch>
        </p:blipFill>
        <p:spPr>
          <a:xfrm>
            <a:off x="293774" y="1227598"/>
            <a:ext cx="1845924" cy="820276"/>
          </a:xfrm>
          <a:prstGeom prst="rect">
            <a:avLst/>
          </a:prstGeom>
          <a:noFill/>
          <a:ln cap="flat" cmpd="sng" w="9525">
            <a:solidFill>
              <a:schemeClr val="dk1"/>
            </a:solidFill>
            <a:prstDash val="solid"/>
            <a:round/>
            <a:headEnd len="sm" w="sm" type="none"/>
            <a:tailEnd len="sm" w="sm" type="none"/>
          </a:ln>
        </p:spPr>
      </p:pic>
      <p:pic>
        <p:nvPicPr>
          <p:cNvPr id="643" name="Google Shape;643;p95"/>
          <p:cNvPicPr preferRelativeResize="0"/>
          <p:nvPr/>
        </p:nvPicPr>
        <p:blipFill>
          <a:blip r:embed="rId7">
            <a:alphaModFix/>
          </a:blip>
          <a:stretch>
            <a:fillRect/>
          </a:stretch>
        </p:blipFill>
        <p:spPr>
          <a:xfrm>
            <a:off x="311725" y="3009825"/>
            <a:ext cx="3621294" cy="20635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Net Debt Comparison of NVR and competitors</a:t>
            </a:r>
            <a:endParaRPr/>
          </a:p>
        </p:txBody>
      </p:sp>
      <p:sp>
        <p:nvSpPr>
          <p:cNvPr id="207" name="Google Shape;207;p4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Net debt is a liquidity metric used to determine how well a company can pay all of its debts if they were due immediately. </a:t>
            </a:r>
            <a:endParaRPr/>
          </a:p>
          <a:p>
            <a:pPr indent="-311150" lvl="0" marL="457200" rtl="0" algn="l">
              <a:spcBef>
                <a:spcPts val="0"/>
              </a:spcBef>
              <a:spcAft>
                <a:spcPts val="0"/>
              </a:spcAft>
              <a:buSzPts val="1300"/>
              <a:buChar char="●"/>
            </a:pPr>
            <a:r>
              <a:rPr lang="en-GB"/>
              <a:t>Net debt shows how much debt a company has on its balance sheet compared to its liquid assets.</a:t>
            </a:r>
            <a:endParaRPr/>
          </a:p>
          <a:p>
            <a:pPr indent="-311150" lvl="0" marL="457200" rtl="0" algn="l">
              <a:spcBef>
                <a:spcPts val="0"/>
              </a:spcBef>
              <a:spcAft>
                <a:spcPts val="0"/>
              </a:spcAft>
              <a:buSzPts val="1300"/>
              <a:buChar char="●"/>
            </a:pPr>
            <a:r>
              <a:rPr lang="en-GB"/>
              <a:t>Net debt of NVR and its competitors show, only NVR has positive liquid assets.NVR is in the housing industry but has a very different business model compared to it’s competitors</a:t>
            </a:r>
            <a:endParaRPr/>
          </a:p>
          <a:p>
            <a:pPr indent="-311150" lvl="0" marL="457200" rtl="0" algn="l">
              <a:spcBef>
                <a:spcPts val="0"/>
              </a:spcBef>
              <a:spcAft>
                <a:spcPts val="0"/>
              </a:spcAft>
              <a:buSzPts val="1300"/>
              <a:buChar char="●"/>
            </a:pPr>
            <a:r>
              <a:rPr lang="en-GB"/>
              <a:t>They don’t buy the land they build homes on, but instead buy options and pay only 10% of the land’s value, this helps make them debt free</a:t>
            </a:r>
            <a:endParaRPr/>
          </a:p>
          <a:p>
            <a:pPr indent="-311150" lvl="0" marL="457200" rtl="0" algn="l">
              <a:spcBef>
                <a:spcPts val="0"/>
              </a:spcBef>
              <a:spcAft>
                <a:spcPts val="0"/>
              </a:spcAft>
              <a:buSzPts val="1300"/>
              <a:buChar char="●"/>
            </a:pPr>
            <a:r>
              <a:rPr lang="en-GB"/>
              <a:t>In comparison to their competitors, they have net cash, which they use to </a:t>
            </a:r>
            <a:r>
              <a:rPr lang="en-GB"/>
              <a:t>continuously</a:t>
            </a:r>
            <a:r>
              <a:rPr lang="en-GB"/>
              <a:t> grow their business</a:t>
            </a:r>
            <a:endParaRPr/>
          </a:p>
        </p:txBody>
      </p:sp>
      <p:pic>
        <p:nvPicPr>
          <p:cNvPr id="208" name="Google Shape;208;p42"/>
          <p:cNvPicPr preferRelativeResize="0"/>
          <p:nvPr/>
        </p:nvPicPr>
        <p:blipFill>
          <a:blip r:embed="rId3">
            <a:alphaModFix/>
          </a:blip>
          <a:stretch>
            <a:fillRect/>
          </a:stretch>
        </p:blipFill>
        <p:spPr>
          <a:xfrm>
            <a:off x="133550" y="2034094"/>
            <a:ext cx="3884675" cy="2730906"/>
          </a:xfrm>
          <a:prstGeom prst="rect">
            <a:avLst/>
          </a:prstGeom>
          <a:noFill/>
          <a:ln>
            <a:noFill/>
          </a:ln>
        </p:spPr>
      </p:pic>
      <p:sp>
        <p:nvSpPr>
          <p:cNvPr id="209" name="Google Shape;209;p42"/>
          <p:cNvSpPr txBox="1"/>
          <p:nvPr/>
        </p:nvSpPr>
        <p:spPr>
          <a:xfrm>
            <a:off x="3023700" y="4539500"/>
            <a:ext cx="114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Roboto"/>
                <a:ea typeface="Roboto"/>
                <a:cs typeface="Roboto"/>
                <a:sym typeface="Roboto"/>
              </a:rPr>
              <a:t>Values in Million $</a:t>
            </a:r>
            <a:endParaRPr sz="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Volatility Comparison</a:t>
            </a:r>
            <a:endParaRPr/>
          </a:p>
        </p:txBody>
      </p:sp>
      <p:sp>
        <p:nvSpPr>
          <p:cNvPr id="215" name="Google Shape;215;p4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lnSpc>
                <a:spcPct val="135714"/>
              </a:lnSpc>
              <a:spcBef>
                <a:spcPts val="0"/>
              </a:spcBef>
              <a:spcAft>
                <a:spcPts val="0"/>
              </a:spcAft>
              <a:buSzPts val="1300"/>
              <a:buFont typeface="Times New Roman"/>
              <a:buChar char="●"/>
            </a:pPr>
            <a:r>
              <a:rPr lang="en-GB">
                <a:highlight>
                  <a:srgbClr val="FFFFFE"/>
                </a:highlight>
                <a:latin typeface="Times New Roman"/>
                <a:ea typeface="Times New Roman"/>
                <a:cs typeface="Times New Roman"/>
                <a:sym typeface="Times New Roman"/>
              </a:rPr>
              <a:t>Calculating the daily simple returns</a:t>
            </a:r>
            <a:endParaRPr>
              <a:highlight>
                <a:srgbClr val="FFFFFE"/>
              </a:highlight>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a:latin typeface="Times New Roman"/>
                <a:ea typeface="Times New Roman"/>
                <a:cs typeface="Times New Roman"/>
                <a:sym typeface="Times New Roman"/>
              </a:rPr>
              <a:t>Finding correlation and covariance of daily simple returns.</a:t>
            </a:r>
            <a:endParaRPr>
              <a:latin typeface="Times New Roman"/>
              <a:ea typeface="Times New Roman"/>
              <a:cs typeface="Times New Roman"/>
              <a:sym typeface="Times New Roman"/>
            </a:endParaRPr>
          </a:p>
          <a:p>
            <a:pPr indent="-311150" lvl="0" marL="457200" rtl="0" algn="l">
              <a:lnSpc>
                <a:spcPct val="135714"/>
              </a:lnSpc>
              <a:spcBef>
                <a:spcPts val="0"/>
              </a:spcBef>
              <a:spcAft>
                <a:spcPts val="0"/>
              </a:spcAft>
              <a:buSzPts val="1300"/>
              <a:buFont typeface="Times New Roman"/>
              <a:buChar char="●"/>
            </a:pPr>
            <a:r>
              <a:rPr lang="en-GB">
                <a:highlight>
                  <a:srgbClr val="FFFFFE"/>
                </a:highlight>
                <a:latin typeface="Times New Roman"/>
                <a:ea typeface="Times New Roman"/>
                <a:cs typeface="Times New Roman"/>
                <a:sym typeface="Times New Roman"/>
              </a:rPr>
              <a:t>Variance, volatility, risk and return are directly related.</a:t>
            </a:r>
            <a:endParaRPr>
              <a:highlight>
                <a:srgbClr val="FFFFFE"/>
              </a:highlight>
              <a:latin typeface="Times New Roman"/>
              <a:ea typeface="Times New Roman"/>
              <a:cs typeface="Times New Roman"/>
              <a:sym typeface="Times New Roman"/>
            </a:endParaRPr>
          </a:p>
          <a:p>
            <a:pPr indent="-311150" lvl="0" marL="457200" rtl="0" algn="l">
              <a:lnSpc>
                <a:spcPct val="135714"/>
              </a:lnSpc>
              <a:spcBef>
                <a:spcPts val="0"/>
              </a:spcBef>
              <a:spcAft>
                <a:spcPts val="0"/>
              </a:spcAft>
              <a:buSzPts val="1300"/>
              <a:buFont typeface="Times New Roman"/>
              <a:buChar char="●"/>
            </a:pPr>
            <a:r>
              <a:rPr lang="en-GB">
                <a:highlight>
                  <a:srgbClr val="FFFFFE"/>
                </a:highlight>
                <a:latin typeface="Times New Roman"/>
                <a:ea typeface="Times New Roman"/>
                <a:cs typeface="Times New Roman"/>
                <a:sym typeface="Times New Roman"/>
              </a:rPr>
              <a:t>Higher the variance, higher the volatility, higher the risk, higher the return</a:t>
            </a:r>
            <a:endParaRPr>
              <a:highlight>
                <a:srgbClr val="FFFFFE"/>
              </a:highlight>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a:latin typeface="Times New Roman"/>
                <a:ea typeface="Times New Roman"/>
                <a:cs typeface="Times New Roman"/>
                <a:sym typeface="Times New Roman"/>
              </a:rPr>
              <a:t>Last 5 years show that NVR has the least volatility among its other 4 competitors.</a:t>
            </a:r>
            <a:endParaRPr>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GB">
                <a:latin typeface="Times New Roman"/>
                <a:ea typeface="Times New Roman"/>
                <a:cs typeface="Times New Roman"/>
                <a:sym typeface="Times New Roman"/>
              </a:rPr>
              <a:t>TOL&gt; LEN&gt; PHM&gt; DHI&gt; NVR</a:t>
            </a:r>
            <a:endParaRPr>
              <a:latin typeface="Times New Roman"/>
              <a:ea typeface="Times New Roman"/>
              <a:cs typeface="Times New Roman"/>
              <a:sym typeface="Times New Roman"/>
            </a:endParaRPr>
          </a:p>
        </p:txBody>
      </p:sp>
      <p:pic>
        <p:nvPicPr>
          <p:cNvPr id="216" name="Google Shape;216;p43"/>
          <p:cNvPicPr preferRelativeResize="0"/>
          <p:nvPr/>
        </p:nvPicPr>
        <p:blipFill>
          <a:blip r:embed="rId3">
            <a:alphaModFix/>
          </a:blip>
          <a:stretch>
            <a:fillRect/>
          </a:stretch>
        </p:blipFill>
        <p:spPr>
          <a:xfrm>
            <a:off x="4644675" y="3123400"/>
            <a:ext cx="2021301" cy="1965276"/>
          </a:xfrm>
          <a:prstGeom prst="rect">
            <a:avLst/>
          </a:prstGeom>
          <a:noFill/>
          <a:ln cap="flat" cmpd="sng" w="9525">
            <a:solidFill>
              <a:schemeClr val="dk1"/>
            </a:solidFill>
            <a:prstDash val="solid"/>
            <a:round/>
            <a:headEnd len="sm" w="sm" type="none"/>
            <a:tailEnd len="sm" w="sm" type="none"/>
          </a:ln>
        </p:spPr>
      </p:pic>
      <p:pic>
        <p:nvPicPr>
          <p:cNvPr id="217" name="Google Shape;217;p43"/>
          <p:cNvPicPr preferRelativeResize="0"/>
          <p:nvPr/>
        </p:nvPicPr>
        <p:blipFill>
          <a:blip r:embed="rId4">
            <a:alphaModFix/>
          </a:blip>
          <a:stretch>
            <a:fillRect/>
          </a:stretch>
        </p:blipFill>
        <p:spPr>
          <a:xfrm>
            <a:off x="47162" y="2416550"/>
            <a:ext cx="4235628" cy="2384626"/>
          </a:xfrm>
          <a:prstGeom prst="rect">
            <a:avLst/>
          </a:prstGeom>
          <a:noFill/>
          <a:ln>
            <a:noFill/>
          </a:ln>
        </p:spPr>
      </p:pic>
      <p:pic>
        <p:nvPicPr>
          <p:cNvPr id="218" name="Google Shape;218;p43"/>
          <p:cNvPicPr preferRelativeResize="0"/>
          <p:nvPr/>
        </p:nvPicPr>
        <p:blipFill>
          <a:blip r:embed="rId5">
            <a:alphaModFix/>
          </a:blip>
          <a:stretch>
            <a:fillRect/>
          </a:stretch>
        </p:blipFill>
        <p:spPr>
          <a:xfrm>
            <a:off x="7027850" y="3986500"/>
            <a:ext cx="1694501" cy="11021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Daily Simple returns of NVR and competitors</a:t>
            </a:r>
            <a:endParaRPr/>
          </a:p>
        </p:txBody>
      </p:sp>
      <p:pic>
        <p:nvPicPr>
          <p:cNvPr id="224" name="Google Shape;224;p44"/>
          <p:cNvPicPr preferRelativeResize="0"/>
          <p:nvPr/>
        </p:nvPicPr>
        <p:blipFill>
          <a:blip r:embed="rId3">
            <a:alphaModFix/>
          </a:blip>
          <a:stretch>
            <a:fillRect/>
          </a:stretch>
        </p:blipFill>
        <p:spPr>
          <a:xfrm>
            <a:off x="3771488" y="1372238"/>
            <a:ext cx="2109768" cy="1199520"/>
          </a:xfrm>
          <a:prstGeom prst="rect">
            <a:avLst/>
          </a:prstGeom>
          <a:noFill/>
          <a:ln cap="flat" cmpd="sng" w="9525">
            <a:solidFill>
              <a:schemeClr val="dk1"/>
            </a:solidFill>
            <a:prstDash val="solid"/>
            <a:round/>
            <a:headEnd len="sm" w="sm" type="none"/>
            <a:tailEnd len="sm" w="sm" type="none"/>
          </a:ln>
        </p:spPr>
      </p:pic>
      <p:pic>
        <p:nvPicPr>
          <p:cNvPr id="225" name="Google Shape;225;p44"/>
          <p:cNvPicPr preferRelativeResize="0"/>
          <p:nvPr/>
        </p:nvPicPr>
        <p:blipFill>
          <a:blip r:embed="rId4">
            <a:alphaModFix/>
          </a:blip>
          <a:stretch>
            <a:fillRect/>
          </a:stretch>
        </p:blipFill>
        <p:spPr>
          <a:xfrm>
            <a:off x="6058705" y="1372244"/>
            <a:ext cx="2109768" cy="1199506"/>
          </a:xfrm>
          <a:prstGeom prst="rect">
            <a:avLst/>
          </a:prstGeom>
          <a:noFill/>
          <a:ln cap="flat" cmpd="sng" w="9525">
            <a:solidFill>
              <a:schemeClr val="dk1"/>
            </a:solidFill>
            <a:prstDash val="solid"/>
            <a:round/>
            <a:headEnd len="sm" w="sm" type="none"/>
            <a:tailEnd len="sm" w="sm" type="none"/>
          </a:ln>
        </p:spPr>
      </p:pic>
      <p:pic>
        <p:nvPicPr>
          <p:cNvPr id="226" name="Google Shape;226;p44"/>
          <p:cNvPicPr preferRelativeResize="0"/>
          <p:nvPr/>
        </p:nvPicPr>
        <p:blipFill>
          <a:blip r:embed="rId5">
            <a:alphaModFix/>
          </a:blip>
          <a:stretch>
            <a:fillRect/>
          </a:stretch>
        </p:blipFill>
        <p:spPr>
          <a:xfrm>
            <a:off x="3771500" y="2571750"/>
            <a:ext cx="4343373" cy="2443147"/>
          </a:xfrm>
          <a:prstGeom prst="rect">
            <a:avLst/>
          </a:prstGeom>
          <a:noFill/>
          <a:ln cap="flat" cmpd="sng" w="9525">
            <a:solidFill>
              <a:schemeClr val="dk1"/>
            </a:solidFill>
            <a:prstDash val="solid"/>
            <a:round/>
            <a:headEnd len="sm" w="sm" type="none"/>
            <a:tailEnd len="sm" w="sm" type="none"/>
          </a:ln>
        </p:spPr>
      </p:pic>
      <p:pic>
        <p:nvPicPr>
          <p:cNvPr id="227" name="Google Shape;227;p44"/>
          <p:cNvPicPr preferRelativeResize="0"/>
          <p:nvPr/>
        </p:nvPicPr>
        <p:blipFill>
          <a:blip r:embed="rId6">
            <a:alphaModFix/>
          </a:blip>
          <a:stretch>
            <a:fillRect/>
          </a:stretch>
        </p:blipFill>
        <p:spPr>
          <a:xfrm>
            <a:off x="124125" y="1382248"/>
            <a:ext cx="3544049" cy="19952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Feature Selection</a:t>
            </a:r>
            <a:endParaRPr/>
          </a:p>
        </p:txBody>
      </p:sp>
      <p:sp>
        <p:nvSpPr>
          <p:cNvPr id="233" name="Google Shape;233;p45"/>
          <p:cNvSpPr txBox="1"/>
          <p:nvPr/>
        </p:nvSpPr>
        <p:spPr>
          <a:xfrm>
            <a:off x="342900" y="1361525"/>
            <a:ext cx="5809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CAPM MODEL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3 FACTOR FAMA FRENCH MODEL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ADS FEATURES INTEGRATED</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